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7" r:id="rId2"/>
    <p:sldId id="361" r:id="rId3"/>
    <p:sldId id="364" r:id="rId4"/>
    <p:sldId id="258" r:id="rId5"/>
    <p:sldId id="277" r:id="rId6"/>
    <p:sldId id="274" r:id="rId7"/>
    <p:sldId id="259" r:id="rId8"/>
    <p:sldId id="324" r:id="rId9"/>
    <p:sldId id="279" r:id="rId10"/>
    <p:sldId id="284" r:id="rId11"/>
    <p:sldId id="337" r:id="rId12"/>
    <p:sldId id="338" r:id="rId13"/>
    <p:sldId id="283" r:id="rId14"/>
    <p:sldId id="354" r:id="rId15"/>
    <p:sldId id="260" r:id="rId16"/>
    <p:sldId id="286" r:id="rId17"/>
    <p:sldId id="261" r:id="rId18"/>
    <p:sldId id="288" r:id="rId19"/>
    <p:sldId id="289" r:id="rId20"/>
    <p:sldId id="290" r:id="rId21"/>
    <p:sldId id="262" r:id="rId22"/>
    <p:sldId id="291" r:id="rId23"/>
    <p:sldId id="292" r:id="rId24"/>
    <p:sldId id="263" r:id="rId25"/>
    <p:sldId id="293" r:id="rId26"/>
    <p:sldId id="296" r:id="rId27"/>
    <p:sldId id="297" r:id="rId28"/>
    <p:sldId id="298" r:id="rId29"/>
    <p:sldId id="362" r:id="rId30"/>
    <p:sldId id="264" r:id="rId31"/>
    <p:sldId id="299" r:id="rId32"/>
    <p:sldId id="300" r:id="rId33"/>
    <p:sldId id="303" r:id="rId34"/>
    <p:sldId id="302" r:id="rId35"/>
    <p:sldId id="304" r:id="rId36"/>
    <p:sldId id="305" r:id="rId37"/>
    <p:sldId id="306" r:id="rId38"/>
    <p:sldId id="307" r:id="rId39"/>
    <p:sldId id="265" r:id="rId40"/>
    <p:sldId id="314" r:id="rId41"/>
    <p:sldId id="266" r:id="rId42"/>
    <p:sldId id="315" r:id="rId43"/>
    <p:sldId id="267" r:id="rId44"/>
    <p:sldId id="339" r:id="rId45"/>
    <p:sldId id="363" r:id="rId46"/>
    <p:sldId id="365" r:id="rId47"/>
    <p:sldId id="268" r:id="rId48"/>
    <p:sldId id="309" r:id="rId49"/>
    <p:sldId id="310" r:id="rId50"/>
    <p:sldId id="311" r:id="rId51"/>
    <p:sldId id="336" r:id="rId52"/>
    <p:sldId id="269" r:id="rId53"/>
    <p:sldId id="312" r:id="rId54"/>
    <p:sldId id="313" r:id="rId55"/>
    <p:sldId id="270" r:id="rId56"/>
    <p:sldId id="271" r:id="rId57"/>
    <p:sldId id="320" r:id="rId58"/>
    <p:sldId id="319" r:id="rId59"/>
    <p:sldId id="340" r:id="rId60"/>
    <p:sldId id="272" r:id="rId61"/>
    <p:sldId id="345" r:id="rId62"/>
    <p:sldId id="321" r:id="rId63"/>
    <p:sldId id="343" r:id="rId64"/>
    <p:sldId id="347" r:id="rId65"/>
    <p:sldId id="344" r:id="rId66"/>
    <p:sldId id="346" r:id="rId67"/>
    <p:sldId id="350" r:id="rId68"/>
    <p:sldId id="342" r:id="rId69"/>
    <p:sldId id="353" r:id="rId70"/>
    <p:sldId id="352" r:id="rId71"/>
    <p:sldId id="333" r:id="rId72"/>
    <p:sldId id="325" r:id="rId73"/>
    <p:sldId id="322" r:id="rId74"/>
    <p:sldId id="323"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36" autoAdjust="0"/>
    <p:restoredTop sz="93366" autoAdjust="0"/>
  </p:normalViewPr>
  <p:slideViewPr>
    <p:cSldViewPr snapToGrid="0">
      <p:cViewPr>
        <p:scale>
          <a:sx n="66" d="100"/>
          <a:sy n="66" d="100"/>
        </p:scale>
        <p:origin x="38" y="259"/>
      </p:cViewPr>
      <p:guideLst/>
    </p:cSldViewPr>
  </p:slideViewPr>
  <p:notesTextViewPr>
    <p:cViewPr>
      <p:scale>
        <a:sx n="3" d="2"/>
        <a:sy n="3" d="2"/>
      </p:scale>
      <p:origin x="0" y="0"/>
    </p:cViewPr>
  </p:notesTextViewPr>
  <p:sorterViewPr>
    <p:cViewPr>
      <p:scale>
        <a:sx n="100" d="100"/>
        <a:sy n="100" d="100"/>
      </p:scale>
      <p:origin x="0" y="-815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34A452-B605-4D53-B427-C05A14E878FE}" type="datetimeFigureOut">
              <a:rPr lang="en-US" smtClean="0"/>
              <a:t>2/24/2021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C2CD87-3277-461A-AC53-8A9CADC6C656}" type="slidenum">
              <a:rPr lang="en-US" smtClean="0"/>
              <a:t>‹#›</a:t>
            </a:fld>
            <a:endParaRPr lang="en-US"/>
          </a:p>
        </p:txBody>
      </p:sp>
    </p:spTree>
    <p:extLst>
      <p:ext uri="{BB962C8B-B14F-4D97-AF65-F5344CB8AC3E}">
        <p14:creationId xmlns:p14="http://schemas.microsoft.com/office/powerpoint/2010/main" val="1261450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C2CD87-3277-461A-AC53-8A9CADC6C656}" type="slidenum">
              <a:rPr lang="en-US" smtClean="0"/>
              <a:t>1</a:t>
            </a:fld>
            <a:endParaRPr lang="en-US"/>
          </a:p>
        </p:txBody>
      </p:sp>
    </p:spTree>
    <p:extLst>
      <p:ext uri="{BB962C8B-B14F-4D97-AF65-F5344CB8AC3E}">
        <p14:creationId xmlns:p14="http://schemas.microsoft.com/office/powerpoint/2010/main" val="2145702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 example, a manager’s way of speaking can cause one person to feel motivated, another to feel angry, and a third to feel sad.</a:t>
            </a:r>
          </a:p>
          <a:p>
            <a:r>
              <a:rPr lang="en-US" sz="1200" b="0" i="0" kern="1200" dirty="0" smtClean="0">
                <a:solidFill>
                  <a:schemeClr val="tx1"/>
                </a:solidFill>
                <a:effectLst/>
                <a:latin typeface="+mn-lt"/>
                <a:ea typeface="+mn-ea"/>
                <a:cs typeface="+mn-cs"/>
              </a:rPr>
              <a:t>The unwanted side effects of negative emotions at work are easy to see: An angry colleague is left alone to work through the anger; a jealous colleague is excluded from office gossip, which is also the source of important office news. </a:t>
            </a:r>
          </a:p>
          <a:p>
            <a:r>
              <a:rPr lang="en-US" sz="1200" b="0" i="0" kern="1200" dirty="0" err="1" smtClean="0">
                <a:solidFill>
                  <a:schemeClr val="tx1"/>
                </a:solidFill>
                <a:effectLst/>
                <a:latin typeface="+mn-lt"/>
                <a:ea typeface="+mn-ea"/>
                <a:cs typeface="+mn-cs"/>
              </a:rPr>
              <a:t>ut</a:t>
            </a:r>
            <a:r>
              <a:rPr lang="en-US" sz="1200" b="0" i="0" kern="1200" dirty="0" smtClean="0">
                <a:solidFill>
                  <a:schemeClr val="tx1"/>
                </a:solidFill>
                <a:effectLst/>
                <a:latin typeface="+mn-lt"/>
                <a:ea typeface="+mn-ea"/>
                <a:cs typeface="+mn-cs"/>
              </a:rPr>
              <a:t> you may be surprised to learn that negative emotions can help a company’s productivity in some cases. Anger at another company’s success, for example, can spark a burst of positive effort on behalf of a competitor. Jealousy about another division’s sales figures may inspire a rival division to work harder. While negative emotions can be destructive in the workplace, they can inspire bursts of valuable individual action to change situations that aren’t working the way they should.</a:t>
            </a:r>
            <a:endParaRPr lang="en-US" dirty="0"/>
          </a:p>
        </p:txBody>
      </p:sp>
      <p:sp>
        <p:nvSpPr>
          <p:cNvPr id="4" name="Slide Number Placeholder 3"/>
          <p:cNvSpPr>
            <a:spLocks noGrp="1"/>
          </p:cNvSpPr>
          <p:nvPr>
            <p:ph type="sldNum" sz="quarter" idx="10"/>
          </p:nvPr>
        </p:nvSpPr>
        <p:spPr/>
        <p:txBody>
          <a:bodyPr/>
          <a:lstStyle/>
          <a:p>
            <a:fld id="{B7C2CD87-3277-461A-AC53-8A9CADC6C656}" type="slidenum">
              <a:rPr lang="en-US" smtClean="0"/>
              <a:t>57</a:t>
            </a:fld>
            <a:endParaRPr lang="en-US"/>
          </a:p>
        </p:txBody>
      </p:sp>
    </p:spTree>
    <p:extLst>
      <p:ext uri="{BB962C8B-B14F-4D97-AF65-F5344CB8AC3E}">
        <p14:creationId xmlns:p14="http://schemas.microsoft.com/office/powerpoint/2010/main" val="2487057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the boss is happy, the staff is happy</a:t>
            </a:r>
          </a:p>
          <a:p>
            <a:r>
              <a:rPr lang="en-US" sz="1200" b="0" i="0" kern="1200" dirty="0" smtClean="0">
                <a:solidFill>
                  <a:schemeClr val="tx1"/>
                </a:solidFill>
                <a:effectLst/>
                <a:latin typeface="+mn-lt"/>
                <a:ea typeface="+mn-ea"/>
                <a:cs typeface="+mn-cs"/>
              </a:rPr>
              <a:t>Imagine you’re working behind the counter at a fast-food restaurant. Your mood is fine, until a customer argues with you about an order. You argue back. The customer leaves in a huff. Your anger emotions continue, turning into negative feelings that last throughout the day. As you might guess, you are more likely to make mistakes and find ordinary challenges annoying when you’re experiencing negative emotions. Unchecked, your negative emotions can spread to those around you. A negative interaction with one customer can spill over onto interactions with another customer</a:t>
            </a:r>
          </a:p>
          <a:p>
            <a:endParaRPr lang="en-US" dirty="0"/>
          </a:p>
        </p:txBody>
      </p:sp>
      <p:sp>
        <p:nvSpPr>
          <p:cNvPr id="4" name="Slide Number Placeholder 3"/>
          <p:cNvSpPr>
            <a:spLocks noGrp="1"/>
          </p:cNvSpPr>
          <p:nvPr>
            <p:ph type="sldNum" sz="quarter" idx="10"/>
          </p:nvPr>
        </p:nvSpPr>
        <p:spPr/>
        <p:txBody>
          <a:bodyPr/>
          <a:lstStyle/>
          <a:p>
            <a:fld id="{B7C2CD87-3277-461A-AC53-8A9CADC6C656}" type="slidenum">
              <a:rPr lang="en-US" smtClean="0"/>
              <a:t>59</a:t>
            </a:fld>
            <a:endParaRPr lang="en-US"/>
          </a:p>
        </p:txBody>
      </p:sp>
    </p:spTree>
    <p:extLst>
      <p:ext uri="{BB962C8B-B14F-4D97-AF65-F5344CB8AC3E}">
        <p14:creationId xmlns:p14="http://schemas.microsoft.com/office/powerpoint/2010/main" val="2837927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children’s hairdresser cutting the hair of a crying toddler may smile and act sympathetic without actually feeling so. In this case, the person is engaged in surface acting.</a:t>
            </a:r>
          </a:p>
          <a:p>
            <a:r>
              <a:rPr lang="en-US" sz="1200" b="0" i="0" kern="1200" dirty="0" smtClean="0">
                <a:solidFill>
                  <a:schemeClr val="tx1"/>
                </a:solidFill>
                <a:effectLst/>
                <a:latin typeface="+mn-lt"/>
                <a:ea typeface="+mn-ea"/>
                <a:cs typeface="+mn-cs"/>
              </a:rPr>
              <a:t>The children’s hairdresser may empathize with the toddler by imagining how stressful it must be for one so little to be constrained in a chair and be in an unfamiliar environment, and the hairdresser may genuinely begin to feel sad for the child.</a:t>
            </a:r>
            <a:endParaRPr lang="en-US" dirty="0"/>
          </a:p>
        </p:txBody>
      </p:sp>
      <p:sp>
        <p:nvSpPr>
          <p:cNvPr id="4" name="Slide Number Placeholder 3"/>
          <p:cNvSpPr>
            <a:spLocks noGrp="1"/>
          </p:cNvSpPr>
          <p:nvPr>
            <p:ph type="sldNum" sz="quarter" idx="10"/>
          </p:nvPr>
        </p:nvSpPr>
        <p:spPr/>
        <p:txBody>
          <a:bodyPr/>
          <a:lstStyle/>
          <a:p>
            <a:fld id="{B7C2CD87-3277-461A-AC53-8A9CADC6C656}" type="slidenum">
              <a:rPr lang="en-US" smtClean="0"/>
              <a:t>60</a:t>
            </a:fld>
            <a:endParaRPr lang="en-US"/>
          </a:p>
        </p:txBody>
      </p:sp>
    </p:spTree>
    <p:extLst>
      <p:ext uri="{BB962C8B-B14F-4D97-AF65-F5344CB8AC3E}">
        <p14:creationId xmlns:p14="http://schemas.microsoft.com/office/powerpoint/2010/main" val="1063265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 example, imagine that a coworker unexpectedly delivers your morning coffee to your desk. As a result of this pleasant, if unexpected experience, you may feel happy and surprised. If that coworker is your boss, you might feel proud as well. Studies have found that the positive feelings resulting from work experience may inspire you to do something you hadn’t planned to do before. For instance, you might volunteer to help a colleague on a project you weren’t planning to work on before. Your action would be an </a:t>
            </a:r>
            <a:r>
              <a:rPr lang="en-US" sz="1200" b="1" i="0" kern="1200" dirty="0" smtClean="0">
                <a:solidFill>
                  <a:schemeClr val="tx1"/>
                </a:solidFill>
                <a:effectLst/>
                <a:latin typeface="+mn-lt"/>
                <a:ea typeface="+mn-ea"/>
                <a:cs typeface="+mn-cs"/>
              </a:rPr>
              <a:t>affect-driven behavior</a:t>
            </a:r>
          </a:p>
          <a:p>
            <a:r>
              <a:rPr lang="en-US" sz="1200" b="0" i="0" kern="1200" dirty="0" smtClean="0">
                <a:solidFill>
                  <a:schemeClr val="tx1"/>
                </a:solidFill>
                <a:effectLst/>
                <a:latin typeface="+mn-lt"/>
                <a:ea typeface="+mn-ea"/>
                <a:cs typeface="+mn-cs"/>
              </a:rPr>
              <a:t>Alternatively, if you were unfairly reprimanded by your manager, the negative emotions you experience may cause you to withdraw from work or to act mean toward a coworker</a:t>
            </a:r>
            <a:endParaRPr lang="en-US" sz="1200" b="1"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7C2CD87-3277-461A-AC53-8A9CADC6C656}" type="slidenum">
              <a:rPr lang="en-US" smtClean="0"/>
              <a:t>63</a:t>
            </a:fld>
            <a:endParaRPr lang="en-US"/>
          </a:p>
        </p:txBody>
      </p:sp>
    </p:spTree>
    <p:extLst>
      <p:ext uri="{BB962C8B-B14F-4D97-AF65-F5344CB8AC3E}">
        <p14:creationId xmlns:p14="http://schemas.microsoft.com/office/powerpoint/2010/main" val="2060095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company perks and promotions can contribute to a person’s happiness at work, satisfaction is not simply a result of this kind of “outside-in” reward system</a:t>
            </a:r>
            <a:endParaRPr lang="en-US" dirty="0"/>
          </a:p>
        </p:txBody>
      </p:sp>
      <p:sp>
        <p:nvSpPr>
          <p:cNvPr id="4" name="Slide Number Placeholder 3"/>
          <p:cNvSpPr>
            <a:spLocks noGrp="1"/>
          </p:cNvSpPr>
          <p:nvPr>
            <p:ph type="sldNum" sz="quarter" idx="10"/>
          </p:nvPr>
        </p:nvSpPr>
        <p:spPr/>
        <p:txBody>
          <a:bodyPr/>
          <a:lstStyle/>
          <a:p>
            <a:fld id="{B7C2CD87-3277-461A-AC53-8A9CADC6C656}" type="slidenum">
              <a:rPr lang="en-US" smtClean="0"/>
              <a:t>65</a:t>
            </a:fld>
            <a:endParaRPr lang="en-US"/>
          </a:p>
        </p:txBody>
      </p:sp>
    </p:spTree>
    <p:extLst>
      <p:ext uri="{BB962C8B-B14F-4D97-AF65-F5344CB8AC3E}">
        <p14:creationId xmlns:p14="http://schemas.microsoft.com/office/powerpoint/2010/main" val="1019624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exists when you are able to accurately perceive, evaluate, and display appropriate emotions. </a:t>
            </a:r>
            <a:r>
              <a:rPr lang="en-US" sz="1200" b="1" i="0" kern="1200" dirty="0" smtClean="0">
                <a:solidFill>
                  <a:schemeClr val="tx1"/>
                </a:solidFill>
                <a:effectLst/>
                <a:latin typeface="+mn-lt"/>
                <a:ea typeface="+mn-ea"/>
                <a:cs typeface="+mn-cs"/>
              </a:rPr>
              <a:t>Self-management</a:t>
            </a:r>
            <a:r>
              <a:rPr lang="en-US" sz="1200" b="0" i="0" kern="1200" dirty="0" smtClean="0">
                <a:solidFill>
                  <a:schemeClr val="tx1"/>
                </a:solidFill>
                <a:effectLst/>
                <a:latin typeface="+mn-lt"/>
                <a:ea typeface="+mn-ea"/>
                <a:cs typeface="+mn-cs"/>
              </a:rPr>
              <a:t> exists when you are able to direct your emotions in a positive way when needed. </a:t>
            </a:r>
            <a:r>
              <a:rPr lang="en-US" sz="1200" b="1" i="0" kern="1200" dirty="0" smtClean="0">
                <a:solidFill>
                  <a:schemeClr val="tx1"/>
                </a:solidFill>
                <a:effectLst/>
                <a:latin typeface="+mn-lt"/>
                <a:ea typeface="+mn-ea"/>
                <a:cs typeface="+mn-cs"/>
              </a:rPr>
              <a:t>Social awareness</a:t>
            </a:r>
            <a:r>
              <a:rPr lang="en-US" sz="1200" b="0" i="0" kern="1200" dirty="0" smtClean="0">
                <a:solidFill>
                  <a:schemeClr val="tx1"/>
                </a:solidFill>
                <a:effectLst/>
                <a:latin typeface="+mn-lt"/>
                <a:ea typeface="+mn-ea"/>
                <a:cs typeface="+mn-cs"/>
              </a:rPr>
              <a:t> exists when you are able to understand how others feel. </a:t>
            </a:r>
            <a:r>
              <a:rPr lang="en-US" sz="1200" b="1" i="0" kern="1200" dirty="0" smtClean="0">
                <a:solidFill>
                  <a:schemeClr val="tx1"/>
                </a:solidFill>
                <a:effectLst/>
                <a:latin typeface="+mn-lt"/>
                <a:ea typeface="+mn-ea"/>
                <a:cs typeface="+mn-cs"/>
              </a:rPr>
              <a:t>Relationship management</a:t>
            </a:r>
            <a:r>
              <a:rPr lang="en-US" sz="1200" b="0" i="0" kern="1200" dirty="0" smtClean="0">
                <a:solidFill>
                  <a:schemeClr val="tx1"/>
                </a:solidFill>
                <a:effectLst/>
                <a:latin typeface="+mn-lt"/>
                <a:ea typeface="+mn-ea"/>
                <a:cs typeface="+mn-cs"/>
              </a:rPr>
              <a:t> exists when you are able to help others manage their own emotions and truly establish supportive relationships with others</a:t>
            </a:r>
            <a:endParaRPr lang="en-US" dirty="0"/>
          </a:p>
        </p:txBody>
      </p:sp>
      <p:sp>
        <p:nvSpPr>
          <p:cNvPr id="4" name="Slide Number Placeholder 3"/>
          <p:cNvSpPr>
            <a:spLocks noGrp="1"/>
          </p:cNvSpPr>
          <p:nvPr>
            <p:ph type="sldNum" sz="quarter" idx="10"/>
          </p:nvPr>
        </p:nvSpPr>
        <p:spPr/>
        <p:txBody>
          <a:bodyPr/>
          <a:lstStyle/>
          <a:p>
            <a:fld id="{B7C2CD87-3277-461A-AC53-8A9CADC6C656}" type="slidenum">
              <a:rPr lang="en-US" smtClean="0"/>
              <a:t>66</a:t>
            </a:fld>
            <a:endParaRPr lang="en-US"/>
          </a:p>
        </p:txBody>
      </p:sp>
    </p:spTree>
    <p:extLst>
      <p:ext uri="{BB962C8B-B14F-4D97-AF65-F5344CB8AC3E}">
        <p14:creationId xmlns:p14="http://schemas.microsoft.com/office/powerpoint/2010/main" val="1865838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Job satisfaction</a:t>
            </a:r>
            <a:r>
              <a:rPr lang="en-US" baseline="0" dirty="0" smtClean="0"/>
              <a:t> is therefore is product of appropriately matching the individual to the job.</a:t>
            </a:r>
            <a:endParaRPr lang="en-US" dirty="0"/>
          </a:p>
        </p:txBody>
      </p:sp>
      <p:sp>
        <p:nvSpPr>
          <p:cNvPr id="4" name="Slide Number Placeholder 3"/>
          <p:cNvSpPr>
            <a:spLocks noGrp="1"/>
          </p:cNvSpPr>
          <p:nvPr>
            <p:ph type="sldNum" sz="quarter" idx="10"/>
          </p:nvPr>
        </p:nvSpPr>
        <p:spPr/>
        <p:txBody>
          <a:bodyPr/>
          <a:lstStyle/>
          <a:p>
            <a:fld id="{B7C2CD87-3277-461A-AC53-8A9CADC6C656}" type="slidenum">
              <a:rPr lang="en-US" smtClean="0"/>
              <a:t>21</a:t>
            </a:fld>
            <a:endParaRPr lang="en-US"/>
          </a:p>
        </p:txBody>
      </p:sp>
    </p:spTree>
    <p:extLst>
      <p:ext uri="{BB962C8B-B14F-4D97-AF65-F5344CB8AC3E}">
        <p14:creationId xmlns:p14="http://schemas.microsoft.com/office/powerpoint/2010/main" val="1254444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Women are paid less than males for same or similar kind of jobs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B7C2CD87-3277-461A-AC53-8A9CADC6C656}" type="slidenum">
              <a:rPr lang="en-US" smtClean="0"/>
              <a:t>26</a:t>
            </a:fld>
            <a:endParaRPr lang="en-US"/>
          </a:p>
        </p:txBody>
      </p:sp>
    </p:spTree>
    <p:extLst>
      <p:ext uri="{BB962C8B-B14F-4D97-AF65-F5344CB8AC3E}">
        <p14:creationId xmlns:p14="http://schemas.microsoft.com/office/powerpoint/2010/main" val="2340090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Women are paid less than males for same or similar kind </a:t>
            </a:r>
            <a:r>
              <a:rPr lang="en-US" smtClean="0"/>
              <a:t>of jobs</a:t>
            </a:r>
            <a:r>
              <a:rPr lang="en-US" baseline="0" smtClean="0"/>
              <a:t> </a:t>
            </a:r>
            <a:endParaRPr lang="en-US"/>
          </a:p>
        </p:txBody>
      </p:sp>
      <p:sp>
        <p:nvSpPr>
          <p:cNvPr id="4" name="Slide Number Placeholder 3"/>
          <p:cNvSpPr>
            <a:spLocks noGrp="1"/>
          </p:cNvSpPr>
          <p:nvPr>
            <p:ph type="sldNum" sz="quarter" idx="10"/>
          </p:nvPr>
        </p:nvSpPr>
        <p:spPr/>
        <p:txBody>
          <a:bodyPr/>
          <a:lstStyle/>
          <a:p>
            <a:fld id="{B7C2CD87-3277-461A-AC53-8A9CADC6C656}" type="slidenum">
              <a:rPr lang="en-US" smtClean="0"/>
              <a:t>27</a:t>
            </a:fld>
            <a:endParaRPr lang="en-US"/>
          </a:p>
        </p:txBody>
      </p:sp>
    </p:spTree>
    <p:extLst>
      <p:ext uri="{BB962C8B-B14F-4D97-AF65-F5344CB8AC3E}">
        <p14:creationId xmlns:p14="http://schemas.microsoft.com/office/powerpoint/2010/main" val="1163757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Women are paid less than males for same or similar kind </a:t>
            </a:r>
            <a:r>
              <a:rPr lang="en-US" smtClean="0"/>
              <a:t>of jobs</a:t>
            </a:r>
            <a:r>
              <a:rPr lang="en-US" baseline="0" smtClean="0"/>
              <a:t> </a:t>
            </a:r>
            <a:endParaRPr lang="en-US"/>
          </a:p>
        </p:txBody>
      </p:sp>
      <p:sp>
        <p:nvSpPr>
          <p:cNvPr id="4" name="Slide Number Placeholder 3"/>
          <p:cNvSpPr>
            <a:spLocks noGrp="1"/>
          </p:cNvSpPr>
          <p:nvPr>
            <p:ph type="sldNum" sz="quarter" idx="10"/>
          </p:nvPr>
        </p:nvSpPr>
        <p:spPr/>
        <p:txBody>
          <a:bodyPr/>
          <a:lstStyle/>
          <a:p>
            <a:fld id="{B7C2CD87-3277-461A-AC53-8A9CADC6C656}" type="slidenum">
              <a:rPr lang="en-US" smtClean="0"/>
              <a:t>28</a:t>
            </a:fld>
            <a:endParaRPr lang="en-US"/>
          </a:p>
        </p:txBody>
      </p:sp>
    </p:spTree>
    <p:extLst>
      <p:ext uri="{BB962C8B-B14F-4D97-AF65-F5344CB8AC3E}">
        <p14:creationId xmlns:p14="http://schemas.microsoft.com/office/powerpoint/2010/main" val="127477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Job satisfaction</a:t>
            </a:r>
            <a:r>
              <a:rPr lang="en-US" baseline="0" dirty="0" smtClean="0"/>
              <a:t> is therefore is product of appropriately matching the individual to the job.</a:t>
            </a:r>
            <a:endParaRPr lang="en-US" dirty="0"/>
          </a:p>
        </p:txBody>
      </p:sp>
      <p:sp>
        <p:nvSpPr>
          <p:cNvPr id="4" name="Slide Number Placeholder 3"/>
          <p:cNvSpPr>
            <a:spLocks noGrp="1"/>
          </p:cNvSpPr>
          <p:nvPr>
            <p:ph type="sldNum" sz="quarter" idx="10"/>
          </p:nvPr>
        </p:nvSpPr>
        <p:spPr/>
        <p:txBody>
          <a:bodyPr/>
          <a:lstStyle/>
          <a:p>
            <a:fld id="{B7C2CD87-3277-461A-AC53-8A9CADC6C656}" type="slidenum">
              <a:rPr lang="en-US" smtClean="0"/>
              <a:t>40</a:t>
            </a:fld>
            <a:endParaRPr lang="en-US"/>
          </a:p>
        </p:txBody>
      </p:sp>
    </p:spTree>
    <p:extLst>
      <p:ext uri="{BB962C8B-B14F-4D97-AF65-F5344CB8AC3E}">
        <p14:creationId xmlns:p14="http://schemas.microsoft.com/office/powerpoint/2010/main" val="1892401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Skill</a:t>
            </a:r>
            <a:r>
              <a:rPr lang="en-US" baseline="0" dirty="0" smtClean="0"/>
              <a:t> variety, task autonomy, task significance, autonomy and task feedback </a:t>
            </a:r>
            <a:endParaRPr lang="en-US" dirty="0"/>
          </a:p>
        </p:txBody>
      </p:sp>
      <p:sp>
        <p:nvSpPr>
          <p:cNvPr id="4" name="Slide Number Placeholder 3"/>
          <p:cNvSpPr>
            <a:spLocks noGrp="1"/>
          </p:cNvSpPr>
          <p:nvPr>
            <p:ph type="sldNum" sz="quarter" idx="10"/>
          </p:nvPr>
        </p:nvSpPr>
        <p:spPr/>
        <p:txBody>
          <a:bodyPr/>
          <a:lstStyle/>
          <a:p>
            <a:fld id="{B7C2CD87-3277-461A-AC53-8A9CADC6C656}" type="slidenum">
              <a:rPr lang="en-US" smtClean="0"/>
              <a:t>43</a:t>
            </a:fld>
            <a:endParaRPr lang="en-US"/>
          </a:p>
        </p:txBody>
      </p:sp>
    </p:spTree>
    <p:extLst>
      <p:ext uri="{BB962C8B-B14F-4D97-AF65-F5344CB8AC3E}">
        <p14:creationId xmlns:p14="http://schemas.microsoft.com/office/powerpoint/2010/main" val="246417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Affective commitment arises from favorable experiences in the job</a:t>
            </a:r>
          </a:p>
          <a:p>
            <a:r>
              <a:rPr lang="en-US" dirty="0" smtClean="0"/>
              <a:t>Continuance</a:t>
            </a:r>
            <a:r>
              <a:rPr lang="en-US" baseline="0" dirty="0" smtClean="0"/>
              <a:t> is produced by investments in the job and difficulty finding another job.</a:t>
            </a:r>
          </a:p>
          <a:p>
            <a:r>
              <a:rPr lang="en-US" baseline="0" dirty="0" smtClean="0"/>
              <a:t>Normative derived by </a:t>
            </a:r>
            <a:r>
              <a:rPr lang="en-US" baseline="0" dirty="0" err="1" smtClean="0"/>
              <a:t>sesnse</a:t>
            </a:r>
            <a:r>
              <a:rPr lang="en-US" baseline="0" dirty="0" smtClean="0"/>
              <a:t> of obligation either because of person values or from favors done for the person by the </a:t>
            </a:r>
            <a:r>
              <a:rPr lang="en-US" baseline="0" dirty="0" err="1" smtClean="0"/>
              <a:t>orgnisation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7C2CD87-3277-461A-AC53-8A9CADC6C656}" type="slidenum">
              <a:rPr lang="en-US" smtClean="0"/>
              <a:t>53</a:t>
            </a:fld>
            <a:endParaRPr lang="en-US"/>
          </a:p>
        </p:txBody>
      </p:sp>
    </p:spTree>
    <p:extLst>
      <p:ext uri="{BB962C8B-B14F-4D97-AF65-F5344CB8AC3E}">
        <p14:creationId xmlns:p14="http://schemas.microsoft.com/office/powerpoint/2010/main" val="3439313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Financial analysts measure the value of a company in terms of profits and stock. For employees, however, the value of a job is also emotional</a:t>
            </a:r>
            <a:endParaRPr lang="en-US" dirty="0"/>
          </a:p>
        </p:txBody>
      </p:sp>
      <p:sp>
        <p:nvSpPr>
          <p:cNvPr id="4" name="Slide Number Placeholder 3"/>
          <p:cNvSpPr>
            <a:spLocks noGrp="1"/>
          </p:cNvSpPr>
          <p:nvPr>
            <p:ph type="sldNum" sz="quarter" idx="10"/>
          </p:nvPr>
        </p:nvSpPr>
        <p:spPr/>
        <p:txBody>
          <a:bodyPr/>
          <a:lstStyle/>
          <a:p>
            <a:fld id="{B7C2CD87-3277-461A-AC53-8A9CADC6C656}" type="slidenum">
              <a:rPr lang="en-US" smtClean="0"/>
              <a:t>56</a:t>
            </a:fld>
            <a:endParaRPr lang="en-US"/>
          </a:p>
        </p:txBody>
      </p:sp>
    </p:spTree>
    <p:extLst>
      <p:ext uri="{BB962C8B-B14F-4D97-AF65-F5344CB8AC3E}">
        <p14:creationId xmlns:p14="http://schemas.microsoft.com/office/powerpoint/2010/main" val="3771792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EB4B611-6280-49E2-AF54-E29A68595ED2}" type="datetimeFigureOut">
              <a:rPr lang="en-US" smtClean="0"/>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9396A6-53C6-4F49-9664-8D85A565F67F}" type="slidenum">
              <a:rPr lang="en-US" smtClean="0"/>
              <a:t>‹#›</a:t>
            </a:fld>
            <a:endParaRPr lang="en-US"/>
          </a:p>
        </p:txBody>
      </p:sp>
    </p:spTree>
    <p:extLst>
      <p:ext uri="{BB962C8B-B14F-4D97-AF65-F5344CB8AC3E}">
        <p14:creationId xmlns:p14="http://schemas.microsoft.com/office/powerpoint/2010/main" val="2610867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B4B611-6280-49E2-AF54-E29A68595ED2}" type="datetimeFigureOut">
              <a:rPr lang="en-US" smtClean="0"/>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9396A6-53C6-4F49-9664-8D85A565F67F}" type="slidenum">
              <a:rPr lang="en-US" smtClean="0"/>
              <a:t>‹#›</a:t>
            </a:fld>
            <a:endParaRPr lang="en-US"/>
          </a:p>
        </p:txBody>
      </p:sp>
    </p:spTree>
    <p:extLst>
      <p:ext uri="{BB962C8B-B14F-4D97-AF65-F5344CB8AC3E}">
        <p14:creationId xmlns:p14="http://schemas.microsoft.com/office/powerpoint/2010/main" val="3243764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B4B611-6280-49E2-AF54-E29A68595ED2}" type="datetimeFigureOut">
              <a:rPr lang="en-US" smtClean="0"/>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9396A6-53C6-4F49-9664-8D85A565F67F}" type="slidenum">
              <a:rPr lang="en-US" smtClean="0"/>
              <a:t>‹#›</a:t>
            </a:fld>
            <a:endParaRPr lang="en-US"/>
          </a:p>
        </p:txBody>
      </p:sp>
    </p:spTree>
    <p:extLst>
      <p:ext uri="{BB962C8B-B14F-4D97-AF65-F5344CB8AC3E}">
        <p14:creationId xmlns:p14="http://schemas.microsoft.com/office/powerpoint/2010/main" val="4272832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B4B611-6280-49E2-AF54-E29A68595ED2}" type="datetimeFigureOut">
              <a:rPr lang="en-US" smtClean="0"/>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9396A6-53C6-4F49-9664-8D85A565F67F}" type="slidenum">
              <a:rPr lang="en-US" smtClean="0"/>
              <a:t>‹#›</a:t>
            </a:fld>
            <a:endParaRPr lang="en-US"/>
          </a:p>
        </p:txBody>
      </p:sp>
    </p:spTree>
    <p:extLst>
      <p:ext uri="{BB962C8B-B14F-4D97-AF65-F5344CB8AC3E}">
        <p14:creationId xmlns:p14="http://schemas.microsoft.com/office/powerpoint/2010/main" val="3315914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B4B611-6280-49E2-AF54-E29A68595ED2}" type="datetimeFigureOut">
              <a:rPr lang="en-US" smtClean="0"/>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9396A6-53C6-4F49-9664-8D85A565F67F}" type="slidenum">
              <a:rPr lang="en-US" smtClean="0"/>
              <a:t>‹#›</a:t>
            </a:fld>
            <a:endParaRPr lang="en-US"/>
          </a:p>
        </p:txBody>
      </p:sp>
    </p:spTree>
    <p:extLst>
      <p:ext uri="{BB962C8B-B14F-4D97-AF65-F5344CB8AC3E}">
        <p14:creationId xmlns:p14="http://schemas.microsoft.com/office/powerpoint/2010/main" val="1605153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EB4B611-6280-49E2-AF54-E29A68595ED2}" type="datetimeFigureOut">
              <a:rPr lang="en-US" smtClean="0"/>
              <a:t>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9396A6-53C6-4F49-9664-8D85A565F67F}" type="slidenum">
              <a:rPr lang="en-US" smtClean="0"/>
              <a:t>‹#›</a:t>
            </a:fld>
            <a:endParaRPr lang="en-US"/>
          </a:p>
        </p:txBody>
      </p:sp>
    </p:spTree>
    <p:extLst>
      <p:ext uri="{BB962C8B-B14F-4D97-AF65-F5344CB8AC3E}">
        <p14:creationId xmlns:p14="http://schemas.microsoft.com/office/powerpoint/2010/main" val="1319617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EB4B611-6280-49E2-AF54-E29A68595ED2}" type="datetimeFigureOut">
              <a:rPr lang="en-US" smtClean="0"/>
              <a:t>2/24/2021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9396A6-53C6-4F49-9664-8D85A565F67F}" type="slidenum">
              <a:rPr lang="en-US" smtClean="0"/>
              <a:t>‹#›</a:t>
            </a:fld>
            <a:endParaRPr lang="en-US"/>
          </a:p>
        </p:txBody>
      </p:sp>
    </p:spTree>
    <p:extLst>
      <p:ext uri="{BB962C8B-B14F-4D97-AF65-F5344CB8AC3E}">
        <p14:creationId xmlns:p14="http://schemas.microsoft.com/office/powerpoint/2010/main" val="1447841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EB4B611-6280-49E2-AF54-E29A68595ED2}" type="datetimeFigureOut">
              <a:rPr lang="en-US" smtClean="0"/>
              <a:t>2/24/2021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9396A6-53C6-4F49-9664-8D85A565F67F}" type="slidenum">
              <a:rPr lang="en-US" smtClean="0"/>
              <a:t>‹#›</a:t>
            </a:fld>
            <a:endParaRPr lang="en-US"/>
          </a:p>
        </p:txBody>
      </p:sp>
    </p:spTree>
    <p:extLst>
      <p:ext uri="{BB962C8B-B14F-4D97-AF65-F5344CB8AC3E}">
        <p14:creationId xmlns:p14="http://schemas.microsoft.com/office/powerpoint/2010/main" val="1759269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B4B611-6280-49E2-AF54-E29A68595ED2}" type="datetimeFigureOut">
              <a:rPr lang="en-US" smtClean="0"/>
              <a:t>2/24/2021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9396A6-53C6-4F49-9664-8D85A565F67F}" type="slidenum">
              <a:rPr lang="en-US" smtClean="0"/>
              <a:t>‹#›</a:t>
            </a:fld>
            <a:endParaRPr lang="en-US"/>
          </a:p>
        </p:txBody>
      </p:sp>
    </p:spTree>
    <p:extLst>
      <p:ext uri="{BB962C8B-B14F-4D97-AF65-F5344CB8AC3E}">
        <p14:creationId xmlns:p14="http://schemas.microsoft.com/office/powerpoint/2010/main" val="464137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B4B611-6280-49E2-AF54-E29A68595ED2}" type="datetimeFigureOut">
              <a:rPr lang="en-US" smtClean="0"/>
              <a:t>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9396A6-53C6-4F49-9664-8D85A565F67F}" type="slidenum">
              <a:rPr lang="en-US" smtClean="0"/>
              <a:t>‹#›</a:t>
            </a:fld>
            <a:endParaRPr lang="en-US"/>
          </a:p>
        </p:txBody>
      </p:sp>
    </p:spTree>
    <p:extLst>
      <p:ext uri="{BB962C8B-B14F-4D97-AF65-F5344CB8AC3E}">
        <p14:creationId xmlns:p14="http://schemas.microsoft.com/office/powerpoint/2010/main" val="1275548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B4B611-6280-49E2-AF54-E29A68595ED2}" type="datetimeFigureOut">
              <a:rPr lang="en-US" smtClean="0"/>
              <a:t>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9396A6-53C6-4F49-9664-8D85A565F67F}" type="slidenum">
              <a:rPr lang="en-US" smtClean="0"/>
              <a:t>‹#›</a:t>
            </a:fld>
            <a:endParaRPr lang="en-US"/>
          </a:p>
        </p:txBody>
      </p:sp>
    </p:spTree>
    <p:extLst>
      <p:ext uri="{BB962C8B-B14F-4D97-AF65-F5344CB8AC3E}">
        <p14:creationId xmlns:p14="http://schemas.microsoft.com/office/powerpoint/2010/main" val="3525591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B4B611-6280-49E2-AF54-E29A68595ED2}" type="datetimeFigureOut">
              <a:rPr lang="en-US" smtClean="0"/>
              <a:t>2/24/2021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9396A6-53C6-4F49-9664-8D85A565F67F}" type="slidenum">
              <a:rPr lang="en-US" smtClean="0"/>
              <a:t>‹#›</a:t>
            </a:fld>
            <a:endParaRPr lang="en-US"/>
          </a:p>
        </p:txBody>
      </p:sp>
    </p:spTree>
    <p:extLst>
      <p:ext uri="{BB962C8B-B14F-4D97-AF65-F5344CB8AC3E}">
        <p14:creationId xmlns:p14="http://schemas.microsoft.com/office/powerpoint/2010/main" val="208813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p:txBody>
          <a:bodyPr>
            <a:normAutofit/>
          </a:bodyPr>
          <a:lstStyle/>
          <a:p>
            <a:pPr algn="ctr" eaLnBrk="1" hangingPunct="1"/>
            <a:r>
              <a:rPr lang="en-US" altLang="en-US" sz="3600" b="1" dirty="0">
                <a:latin typeface="Times New Roman" panose="02020603050405020304" pitchFamily="18" charset="0"/>
                <a:cs typeface="Times New Roman" panose="02020603050405020304" pitchFamily="18" charset="0"/>
              </a:rPr>
              <a:t>Industrial and Organizational Psychology</a:t>
            </a:r>
            <a:br>
              <a:rPr lang="en-US" altLang="en-US" sz="3600" b="1" dirty="0">
                <a:latin typeface="Times New Roman" panose="02020603050405020304" pitchFamily="18" charset="0"/>
                <a:cs typeface="Times New Roman" panose="02020603050405020304" pitchFamily="18" charset="0"/>
              </a:rPr>
            </a:br>
            <a:r>
              <a:rPr lang="en-US" altLang="en-US" sz="3600" b="1" dirty="0">
                <a:latin typeface="Times New Roman" panose="02020603050405020304" pitchFamily="18" charset="0"/>
                <a:cs typeface="Times New Roman" panose="02020603050405020304" pitchFamily="18" charset="0"/>
              </a:rPr>
              <a:t>Feelings About Work: Job Attitudes and Emotions</a:t>
            </a:r>
            <a:endParaRPr lang="en-US" altLang="en-US" sz="4800" b="1" dirty="0" smtClean="0">
              <a:latin typeface="Times New Roman" panose="02020603050405020304" pitchFamily="18" charset="0"/>
              <a:cs typeface="Times New Roman" panose="02020603050405020304" pitchFamily="18" charset="0"/>
            </a:endParaRPr>
          </a:p>
        </p:txBody>
      </p:sp>
      <p:sp>
        <p:nvSpPr>
          <p:cNvPr id="19460" name="Rectangle 11"/>
          <p:cNvSpPr>
            <a:spLocks noChangeArrowheads="1"/>
          </p:cNvSpPr>
          <p:nvPr/>
        </p:nvSpPr>
        <p:spPr bwMode="auto">
          <a:xfrm>
            <a:off x="3943350" y="201930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dirty="0"/>
          </a:p>
        </p:txBody>
      </p:sp>
      <p:pic>
        <p:nvPicPr>
          <p:cNvPr id="19461" name="Picture 15" descr="D:\IMAGES.WMF\PROF\DELIVERY\PRFDL006.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9600" y="2438401"/>
            <a:ext cx="3359150" cy="288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67117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561" y="141390"/>
            <a:ext cx="10515600" cy="763284"/>
          </a:xfrm>
        </p:spPr>
        <p:txBody>
          <a:bodyPr>
            <a:normAutofit/>
          </a:bodyPr>
          <a:lstStyle/>
          <a:p>
            <a:pPr algn="ctr"/>
            <a:r>
              <a:rPr lang="en-US" altLang="en-US" sz="3600" b="1" dirty="0">
                <a:latin typeface="Times New Roman" panose="02020603050405020304" pitchFamily="18" charset="0"/>
                <a:cs typeface="Times New Roman" panose="02020603050405020304" pitchFamily="18" charset="0"/>
              </a:rPr>
              <a:t>Nature of Job Satisfaction</a:t>
            </a:r>
            <a:endParaRPr lang="en-US" sz="3600" dirty="0"/>
          </a:p>
        </p:txBody>
      </p:sp>
      <p:sp>
        <p:nvSpPr>
          <p:cNvPr id="3" name="Content Placeholder 2"/>
          <p:cNvSpPr>
            <a:spLocks noGrp="1"/>
          </p:cNvSpPr>
          <p:nvPr>
            <p:ph idx="1"/>
          </p:nvPr>
        </p:nvSpPr>
        <p:spPr>
          <a:xfrm>
            <a:off x="838200" y="1322962"/>
            <a:ext cx="10515600" cy="4854001"/>
          </a:xfrm>
        </p:spPr>
        <p:txBody>
          <a:bodyPr>
            <a:normAutofit/>
          </a:bodyPr>
          <a:lstStyle/>
          <a:p>
            <a:pPr>
              <a:lnSpc>
                <a:spcPct val="150000"/>
              </a:lnSpc>
            </a:pPr>
            <a:r>
              <a:rPr lang="en-US" sz="2400" dirty="0">
                <a:latin typeface="Times New Roman" panose="02020603050405020304" pitchFamily="18" charset="0"/>
                <a:cs typeface="Times New Roman" panose="02020603050405020304" pitchFamily="18" charset="0"/>
              </a:rPr>
              <a:t>Performance at a workplace can often be directly linked to </a:t>
            </a:r>
            <a:r>
              <a:rPr lang="en-US" sz="2400" dirty="0" smtClean="0">
                <a:latin typeface="Times New Roman" panose="02020603050405020304" pitchFamily="18" charset="0"/>
                <a:cs typeface="Times New Roman" panose="02020603050405020304" pitchFamily="18" charset="0"/>
              </a:rPr>
              <a:t>satisfaction with job.</a:t>
            </a:r>
          </a:p>
          <a:p>
            <a:pPr>
              <a:lnSpc>
                <a:spcPct val="150000"/>
              </a:lnSpc>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It is well known fact that the more satisfied an employee </a:t>
            </a:r>
            <a:r>
              <a:rPr lang="en-US" sz="2400" dirty="0" smtClean="0">
                <a:latin typeface="Times New Roman" panose="02020603050405020304" pitchFamily="18" charset="0"/>
                <a:cs typeface="Times New Roman" panose="02020603050405020304" pitchFamily="18" charset="0"/>
              </a:rPr>
              <a:t>feels, greater </a:t>
            </a:r>
            <a:r>
              <a:rPr lang="en-US" sz="2400" dirty="0">
                <a:latin typeface="Times New Roman" panose="02020603050405020304" pitchFamily="18" charset="0"/>
                <a:cs typeface="Times New Roman" panose="02020603050405020304" pitchFamily="18" charset="0"/>
              </a:rPr>
              <a:t>will be his productivity. Thus, factors affecting satisfaction with </a:t>
            </a:r>
            <a:r>
              <a:rPr lang="en-US" sz="2400" dirty="0" smtClean="0">
                <a:latin typeface="Times New Roman" panose="02020603050405020304" pitchFamily="18" charset="0"/>
                <a:cs typeface="Times New Roman" panose="02020603050405020304" pitchFamily="18" charset="0"/>
              </a:rPr>
              <a:t>job are </a:t>
            </a:r>
            <a:r>
              <a:rPr lang="en-US" sz="2400" dirty="0">
                <a:latin typeface="Times New Roman" panose="02020603050405020304" pitchFamily="18" charset="0"/>
                <a:cs typeface="Times New Roman" panose="02020603050405020304" pitchFamily="18" charset="0"/>
              </a:rPr>
              <a:t>of prime importance</a:t>
            </a:r>
            <a:r>
              <a:rPr lang="en-US" sz="2400" dirty="0" smtClean="0">
                <a:latin typeface="Times New Roman" panose="02020603050405020304" pitchFamily="18" charset="0"/>
                <a:cs typeface="Times New Roman" panose="02020603050405020304" pitchFamily="18" charset="0"/>
              </a:rPr>
              <a:t>.</a:t>
            </a:r>
          </a:p>
          <a:p>
            <a:pPr>
              <a:lnSpc>
                <a:spcPct val="150000"/>
              </a:lnSpc>
            </a:pPr>
            <a:r>
              <a:rPr lang="en-US" sz="2400" dirty="0">
                <a:latin typeface="Times New Roman" panose="02020603050405020304" pitchFamily="18" charset="0"/>
                <a:cs typeface="Times New Roman" panose="02020603050405020304" pitchFamily="18" charset="0"/>
              </a:rPr>
              <a:t>Authentic job satisfaction studies for Indian </a:t>
            </a:r>
            <a:r>
              <a:rPr lang="en-US" sz="2400" dirty="0" smtClean="0">
                <a:latin typeface="Times New Roman" panose="02020603050405020304" pitchFamily="18" charset="0"/>
                <a:cs typeface="Times New Roman" panose="02020603050405020304" pitchFamily="18" charset="0"/>
              </a:rPr>
              <a:t>labor </a:t>
            </a:r>
            <a:r>
              <a:rPr lang="en-US" sz="2400" dirty="0">
                <a:latin typeface="Times New Roman" panose="02020603050405020304" pitchFamily="18" charset="0"/>
                <a:cs typeface="Times New Roman" panose="02020603050405020304" pitchFamily="18" charset="0"/>
              </a:rPr>
              <a:t>market have </a:t>
            </a:r>
            <a:r>
              <a:rPr lang="en-US" sz="2400" dirty="0" smtClean="0">
                <a:latin typeface="Times New Roman" panose="02020603050405020304" pitchFamily="18" charset="0"/>
                <a:cs typeface="Times New Roman" panose="02020603050405020304" pitchFamily="18" charset="0"/>
              </a:rPr>
              <a:t>been limited</a:t>
            </a:r>
            <a:r>
              <a:rPr lang="en-US" sz="2400" dirty="0">
                <a:latin typeface="Times New Roman" panose="02020603050405020304" pitchFamily="18" charset="0"/>
                <a:cs typeface="Times New Roman" panose="02020603050405020304" pitchFamily="18" charset="0"/>
              </a:rPr>
              <a:t>. One of the main reasons for this has been lack of reliable </a:t>
            </a:r>
            <a:r>
              <a:rPr lang="en-US" sz="2400" dirty="0" smtClean="0">
                <a:latin typeface="Times New Roman" panose="02020603050405020304" pitchFamily="18" charset="0"/>
                <a:cs typeface="Times New Roman" panose="02020603050405020304" pitchFamily="18" charset="0"/>
              </a:rPr>
              <a:t>and sufficient </a:t>
            </a:r>
            <a:r>
              <a:rPr lang="en-US" sz="2400" dirty="0">
                <a:latin typeface="Times New Roman" panose="02020603050405020304" pitchFamily="18" charset="0"/>
                <a:cs typeface="Times New Roman" panose="02020603050405020304" pitchFamily="18" charset="0"/>
              </a:rPr>
              <a:t>data to draw </a:t>
            </a:r>
            <a:r>
              <a:rPr lang="en-US" sz="2400" dirty="0" smtClean="0">
                <a:latin typeface="Times New Roman" panose="02020603050405020304" pitchFamily="18" charset="0"/>
                <a:cs typeface="Times New Roman" panose="02020603050405020304" pitchFamily="18" charset="0"/>
              </a:rPr>
              <a:t>conclusions.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01075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19113" y="1463040"/>
            <a:ext cx="4010533" cy="5035557"/>
          </a:xfrm>
          <a:prstGeom prst="rect">
            <a:avLst/>
          </a:prstGeom>
        </p:spPr>
      </p:pic>
      <p:pic>
        <p:nvPicPr>
          <p:cNvPr id="5" name="Picture 4"/>
          <p:cNvPicPr>
            <a:picLocks noChangeAspect="1"/>
          </p:cNvPicPr>
          <p:nvPr/>
        </p:nvPicPr>
        <p:blipFill>
          <a:blip r:embed="rId3"/>
          <a:stretch>
            <a:fillRect/>
          </a:stretch>
        </p:blipFill>
        <p:spPr>
          <a:xfrm>
            <a:off x="6293848" y="257083"/>
            <a:ext cx="5667375" cy="6230803"/>
          </a:xfrm>
          <a:prstGeom prst="rect">
            <a:avLst/>
          </a:prstGeom>
        </p:spPr>
      </p:pic>
      <p:sp>
        <p:nvSpPr>
          <p:cNvPr id="6" name="Rectangle 5"/>
          <p:cNvSpPr/>
          <p:nvPr/>
        </p:nvSpPr>
        <p:spPr>
          <a:xfrm>
            <a:off x="0" y="133367"/>
            <a:ext cx="6244046" cy="1200329"/>
          </a:xfrm>
          <a:prstGeom prst="rect">
            <a:avLst/>
          </a:prstGeom>
        </p:spPr>
        <p:txBody>
          <a:bodyPr wrap="square">
            <a:spAutoFit/>
          </a:bodyPr>
          <a:lstStyle/>
          <a:p>
            <a:pPr fontAlgn="base"/>
            <a:r>
              <a:rPr lang="en-US" b="1" dirty="0" smtClean="0">
                <a:solidFill>
                  <a:srgbClr val="000000"/>
                </a:solidFill>
                <a:latin typeface="Arial" panose="020B0604020202020204" pitchFamily="34" charset="0"/>
              </a:rPr>
              <a:t>Times  Jobs </a:t>
            </a:r>
            <a:r>
              <a:rPr lang="en-US" b="1" dirty="0">
                <a:solidFill>
                  <a:srgbClr val="000000"/>
                </a:solidFill>
                <a:latin typeface="Arial" panose="020B0604020202020204" pitchFamily="34" charset="0"/>
              </a:rPr>
              <a:t>survey of over 1,100 working professionals </a:t>
            </a:r>
            <a:r>
              <a:rPr lang="en-US" dirty="0" smtClean="0">
                <a:solidFill>
                  <a:srgbClr val="000000"/>
                </a:solidFill>
                <a:latin typeface="Arial" panose="020B0604020202020204" pitchFamily="34" charset="0"/>
              </a:rPr>
              <a:t>Eight </a:t>
            </a:r>
            <a:r>
              <a:rPr lang="en-US" dirty="0">
                <a:solidFill>
                  <a:srgbClr val="000000"/>
                </a:solidFill>
                <a:latin typeface="Arial" panose="020B0604020202020204" pitchFamily="34" charset="0"/>
              </a:rPr>
              <a:t>in 10 employees are dissatisfied with their jobs, and seven in 10 feel that the influx of technology is adding to job </a:t>
            </a:r>
            <a:r>
              <a:rPr lang="en-US" dirty="0" smtClean="0">
                <a:solidFill>
                  <a:srgbClr val="000000"/>
                </a:solidFill>
                <a:latin typeface="Arial" panose="020B0604020202020204" pitchFamily="34" charset="0"/>
              </a:rPr>
              <a:t>dissatisfaction</a:t>
            </a:r>
            <a:r>
              <a:rPr lang="en-US" dirty="0">
                <a:solidFill>
                  <a:srgbClr val="000000"/>
                </a:solidFill>
                <a:latin typeface="Arial" panose="020B0604020202020204" pitchFamily="34" charset="0"/>
              </a:rPr>
              <a:t>.</a:t>
            </a:r>
            <a:r>
              <a:rPr lang="en-US" b="1" dirty="0">
                <a:solidFill>
                  <a:srgbClr val="000000"/>
                </a:solidFill>
                <a:latin typeface="Arial" panose="020B0604020202020204" pitchFamily="34" charset="0"/>
              </a:rPr>
              <a:t> </a:t>
            </a:r>
            <a:endParaRPr lang="en-US" b="1"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0744892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28700" y="492919"/>
            <a:ext cx="9505950" cy="5648325"/>
          </a:xfrm>
          <a:prstGeom prst="rect">
            <a:avLst/>
          </a:prstGeom>
        </p:spPr>
      </p:pic>
    </p:spTree>
    <p:extLst>
      <p:ext uri="{BB962C8B-B14F-4D97-AF65-F5344CB8AC3E}">
        <p14:creationId xmlns:p14="http://schemas.microsoft.com/office/powerpoint/2010/main" val="39424769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65677" y="1118981"/>
            <a:ext cx="4147266" cy="4601624"/>
          </a:xfrm>
          <a:prstGeom prst="rect">
            <a:avLst/>
          </a:prstGeom>
        </p:spPr>
      </p:pic>
      <p:pic>
        <p:nvPicPr>
          <p:cNvPr id="5" name="Picture 4"/>
          <p:cNvPicPr>
            <a:picLocks noChangeAspect="1"/>
          </p:cNvPicPr>
          <p:nvPr/>
        </p:nvPicPr>
        <p:blipFill>
          <a:blip r:embed="rId3"/>
          <a:stretch>
            <a:fillRect/>
          </a:stretch>
        </p:blipFill>
        <p:spPr>
          <a:xfrm>
            <a:off x="5299072" y="1004173"/>
            <a:ext cx="6255622" cy="4634042"/>
          </a:xfrm>
          <a:prstGeom prst="rect">
            <a:avLst/>
          </a:prstGeom>
        </p:spPr>
      </p:pic>
      <p:sp>
        <p:nvSpPr>
          <p:cNvPr id="2" name="TextBox 1"/>
          <p:cNvSpPr txBox="1"/>
          <p:nvPr/>
        </p:nvSpPr>
        <p:spPr>
          <a:xfrm>
            <a:off x="2393004" y="145915"/>
            <a:ext cx="6848273" cy="646331"/>
          </a:xfrm>
          <a:prstGeom prst="rect">
            <a:avLst/>
          </a:prstGeom>
          <a:noFill/>
        </p:spPr>
        <p:txBody>
          <a:bodyPr wrap="square" rtlCol="0">
            <a:spAutoFit/>
          </a:bodyPr>
          <a:lstStyle/>
          <a:p>
            <a:pPr algn="ctr"/>
            <a:r>
              <a:rPr lang="en-US" altLang="en-US" sz="3600" b="1" dirty="0">
                <a:latin typeface="Times New Roman" panose="02020603050405020304" pitchFamily="18" charset="0"/>
                <a:cs typeface="Times New Roman" panose="02020603050405020304" pitchFamily="18" charset="0"/>
              </a:rPr>
              <a:t>How people feel about their jobs</a:t>
            </a:r>
            <a:endParaRPr lang="en-US" sz="3600" b="1" dirty="0"/>
          </a:p>
        </p:txBody>
      </p:sp>
    </p:spTree>
    <p:extLst>
      <p:ext uri="{BB962C8B-B14F-4D97-AF65-F5344CB8AC3E}">
        <p14:creationId xmlns:p14="http://schemas.microsoft.com/office/powerpoint/2010/main" val="12124201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3780" y="1318903"/>
            <a:ext cx="11540358" cy="4278094"/>
          </a:xfrm>
          <a:prstGeom prst="rect">
            <a:avLst/>
          </a:prstGeom>
        </p:spPr>
        <p:txBody>
          <a:bodyPr wrap="square">
            <a:spAutoFit/>
          </a:bodyPr>
          <a:lstStyle/>
          <a:p>
            <a:r>
              <a:rPr lang="en-US" dirty="0" smtClean="0"/>
              <a:t> </a:t>
            </a:r>
            <a:r>
              <a:rPr lang="en-US" sz="3200" b="1" dirty="0" smtClean="0"/>
              <a:t>The job satisfaction </a:t>
            </a:r>
            <a:r>
              <a:rPr lang="en-US" sz="3200" b="1" dirty="0"/>
              <a:t>factors have been divided into five groups</a:t>
            </a:r>
            <a:r>
              <a:rPr lang="en-US" sz="2400" dirty="0"/>
              <a:t>:</a:t>
            </a:r>
          </a:p>
          <a:p>
            <a:pPr marL="457200" indent="-457200">
              <a:buAutoNum type="arabicPeriod"/>
            </a:pPr>
            <a:r>
              <a:rPr lang="en-US" sz="2400" b="1" dirty="0" smtClean="0"/>
              <a:t>Job-related </a:t>
            </a:r>
            <a:r>
              <a:rPr lang="en-US" sz="2400" b="1" dirty="0"/>
              <a:t>factors</a:t>
            </a:r>
            <a:r>
              <a:rPr lang="en-US" sz="2400" dirty="0"/>
              <a:t>: Satisfaction with job, pay, contract and </a:t>
            </a:r>
            <a:r>
              <a:rPr lang="en-US" sz="2400" dirty="0" smtClean="0"/>
              <a:t>job security</a:t>
            </a:r>
          </a:p>
          <a:p>
            <a:endParaRPr lang="en-US" sz="2400" dirty="0"/>
          </a:p>
          <a:p>
            <a:r>
              <a:rPr lang="en-US" sz="2400" dirty="0"/>
              <a:t>2. </a:t>
            </a:r>
            <a:r>
              <a:rPr lang="en-US" sz="2400" b="1" dirty="0"/>
              <a:t>Payment factors</a:t>
            </a:r>
            <a:r>
              <a:rPr lang="en-US" sz="2400" dirty="0"/>
              <a:t>: Satisfaction with approach to pay, allowances </a:t>
            </a:r>
            <a:r>
              <a:rPr lang="en-US" sz="2400" dirty="0" smtClean="0"/>
              <a:t>and welfare  provisions</a:t>
            </a:r>
          </a:p>
          <a:p>
            <a:endParaRPr lang="en-US" sz="2400" dirty="0"/>
          </a:p>
          <a:p>
            <a:r>
              <a:rPr lang="en-US" sz="2400" dirty="0"/>
              <a:t>3. </a:t>
            </a:r>
            <a:r>
              <a:rPr lang="en-US" sz="2400" b="1" dirty="0"/>
              <a:t>Relationship factors</a:t>
            </a:r>
            <a:r>
              <a:rPr lang="en-US" sz="2400" dirty="0"/>
              <a:t>: Satisfaction with relationship with </a:t>
            </a:r>
            <a:r>
              <a:rPr lang="en-US" sz="2400" dirty="0" smtClean="0"/>
              <a:t>colleagues, relationship </a:t>
            </a:r>
            <a:r>
              <a:rPr lang="en-US" sz="2400" dirty="0"/>
              <a:t>with supervisors and work </a:t>
            </a:r>
            <a:r>
              <a:rPr lang="en-US" sz="2400" dirty="0" smtClean="0"/>
              <a:t>environment</a:t>
            </a:r>
          </a:p>
          <a:p>
            <a:endParaRPr lang="en-US" sz="2400" dirty="0"/>
          </a:p>
          <a:p>
            <a:r>
              <a:rPr lang="en-US" sz="2400" dirty="0"/>
              <a:t>4. </a:t>
            </a:r>
            <a:r>
              <a:rPr lang="en-US" sz="2400" b="1" dirty="0"/>
              <a:t>Time factors</a:t>
            </a:r>
            <a:r>
              <a:rPr lang="en-US" sz="2400" dirty="0"/>
              <a:t>: Satisfaction with working hours and commuting </a:t>
            </a:r>
            <a:r>
              <a:rPr lang="en-US" sz="2400" dirty="0" smtClean="0"/>
              <a:t>time</a:t>
            </a:r>
          </a:p>
          <a:p>
            <a:endParaRPr lang="en-US" sz="2400" dirty="0"/>
          </a:p>
          <a:p>
            <a:r>
              <a:rPr lang="en-US" sz="2400" dirty="0"/>
              <a:t>5. </a:t>
            </a:r>
            <a:r>
              <a:rPr lang="en-US" sz="2400" b="1" dirty="0"/>
              <a:t>Family factors</a:t>
            </a:r>
            <a:r>
              <a:rPr lang="en-US" sz="2400" dirty="0"/>
              <a:t>: Satisfaction with family income and combination </a:t>
            </a:r>
            <a:r>
              <a:rPr lang="en-US" sz="2400" dirty="0" smtClean="0"/>
              <a:t>of work </a:t>
            </a:r>
            <a:r>
              <a:rPr lang="en-US" sz="2400" dirty="0"/>
              <a:t>and </a:t>
            </a:r>
            <a:r>
              <a:rPr lang="en-US" sz="2400" dirty="0" smtClean="0"/>
              <a:t>family </a:t>
            </a:r>
            <a:endParaRPr lang="en-US" sz="2400" dirty="0"/>
          </a:p>
        </p:txBody>
      </p:sp>
    </p:spTree>
    <p:extLst>
      <p:ext uri="{BB962C8B-B14F-4D97-AF65-F5344CB8AC3E}">
        <p14:creationId xmlns:p14="http://schemas.microsoft.com/office/powerpoint/2010/main" val="2363214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984114" y="0"/>
            <a:ext cx="10515600" cy="1325563"/>
          </a:xfrm>
        </p:spPr>
        <p:txBody>
          <a:bodyPr>
            <a:noAutofit/>
          </a:bodyPr>
          <a:lstStyle/>
          <a:p>
            <a:pPr algn="ctr" eaLnBrk="1" hangingPunct="1"/>
            <a:r>
              <a:rPr lang="en-US" altLang="en-US" sz="3600" b="1" dirty="0">
                <a:latin typeface="Times New Roman" panose="02020603050405020304" pitchFamily="18" charset="0"/>
                <a:cs typeface="Times New Roman" panose="02020603050405020304" pitchFamily="18" charset="0"/>
              </a:rPr>
              <a:t>Mean levels of U.S. Satisfaction On the Job Satisfaction </a:t>
            </a:r>
            <a:r>
              <a:rPr lang="en-US" altLang="en-US" sz="3600" b="1" dirty="0" smtClean="0">
                <a:latin typeface="Times New Roman" panose="02020603050405020304" pitchFamily="18" charset="0"/>
                <a:cs typeface="Times New Roman" panose="02020603050405020304" pitchFamily="18" charset="0"/>
              </a:rPr>
              <a:t>Survey (Spector 1985)</a:t>
            </a:r>
            <a:endParaRPr lang="en-US" altLang="en-US" sz="3600" b="1" dirty="0">
              <a:latin typeface="Times New Roman" panose="02020603050405020304" pitchFamily="18" charset="0"/>
              <a:cs typeface="Times New Roman" panose="02020603050405020304" pitchFamily="18" charset="0"/>
            </a:endParaRPr>
          </a:p>
        </p:txBody>
      </p:sp>
      <p:pic>
        <p:nvPicPr>
          <p:cNvPr id="22531" name="Picture 3" descr="C:\Documents and Settings\Paul\My Documents\My Documents\Website\iobook\4e\0024-n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5798" y="1554501"/>
            <a:ext cx="7924800" cy="426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32149" y="1598210"/>
            <a:ext cx="2971800"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JSS is scale that assesses eight popular facets of job satisfaction.</a:t>
            </a: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Norms are based on JS scores of 36,3820 employees from more than 100 organization across united states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57451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9970"/>
            <a:ext cx="10515600" cy="735792"/>
          </a:xfrm>
        </p:spPr>
        <p:txBody>
          <a:bodyPr>
            <a:normAutofit/>
          </a:bodyPr>
          <a:lstStyle/>
          <a:p>
            <a:pPr algn="ctr"/>
            <a:r>
              <a:rPr lang="en-US" sz="3600" b="1" dirty="0" smtClean="0">
                <a:latin typeface="Times New Roman" panose="02020603050405020304" pitchFamily="18" charset="0"/>
                <a:cs typeface="Times New Roman" panose="02020603050405020304" pitchFamily="18" charset="0"/>
              </a:rPr>
              <a:t>Cultural values that influence Job satisfaction </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64632" y="937331"/>
            <a:ext cx="10710333" cy="5502379"/>
          </a:xfrm>
        </p:spPr>
        <p:txBody>
          <a:bodyPr>
            <a:normAutofit fontScale="92500"/>
          </a:bodyPr>
          <a:lstStyle/>
          <a:p>
            <a:pPr marL="514350" indent="-514350">
              <a:lnSpc>
                <a:spcPct val="150000"/>
              </a:lnSpc>
              <a:buFont typeface="+mj-lt"/>
              <a:buAutoNum type="arabicPeriod"/>
            </a:pPr>
            <a:r>
              <a:rPr lang="en-US" sz="2400" b="1" dirty="0" smtClean="0">
                <a:latin typeface="Times New Roman" panose="02020603050405020304" pitchFamily="18" charset="0"/>
                <a:cs typeface="Times New Roman" panose="02020603050405020304" pitchFamily="18" charset="0"/>
              </a:rPr>
              <a:t>Individualism/Collectivism:</a:t>
            </a:r>
          </a:p>
          <a:p>
            <a:pPr lvl="1">
              <a:lnSpc>
                <a:spcPct val="150000"/>
              </a:lnSpc>
            </a:pPr>
            <a:r>
              <a:rPr lang="en-US" dirty="0" smtClean="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Individualism</a:t>
            </a:r>
            <a:r>
              <a:rPr lang="en-US" sz="2000" dirty="0" smtClean="0">
                <a:latin typeface="Times New Roman" panose="02020603050405020304" pitchFamily="18" charset="0"/>
                <a:cs typeface="Times New Roman" panose="02020603050405020304" pitchFamily="18" charset="0"/>
              </a:rPr>
              <a:t>: Autonomous and focus on own interest and needs.(USA, Canada, UK, Australia)</a:t>
            </a:r>
          </a:p>
          <a:p>
            <a:pPr lvl="1">
              <a:lnSpc>
                <a:spcPct val="150000"/>
              </a:lnSpc>
            </a:pPr>
            <a:r>
              <a:rPr lang="en-US" sz="2000" b="1" dirty="0" smtClean="0">
                <a:latin typeface="Times New Roman" panose="02020603050405020304" pitchFamily="18" charset="0"/>
                <a:cs typeface="Times New Roman" panose="02020603050405020304" pitchFamily="18" charset="0"/>
              </a:rPr>
              <a:t>Collectivism</a:t>
            </a:r>
            <a:r>
              <a:rPr lang="en-US" sz="2000" dirty="0" smtClean="0">
                <a:latin typeface="Times New Roman" panose="02020603050405020304" pitchFamily="18" charset="0"/>
                <a:cs typeface="Times New Roman" panose="02020603050405020304" pitchFamily="18" charset="0"/>
              </a:rPr>
              <a:t>: Interconnected and focus on groups.(Asian and Latin) </a:t>
            </a:r>
          </a:p>
          <a:p>
            <a:pPr marL="514350" indent="-514350">
              <a:lnSpc>
                <a:spcPct val="150000"/>
              </a:lnSpc>
              <a:buFont typeface="+mj-lt"/>
              <a:buAutoNum type="arabicPeriod"/>
            </a:pPr>
            <a:r>
              <a:rPr lang="en-US" sz="2400" b="1" dirty="0" smtClean="0">
                <a:latin typeface="Times New Roman" panose="02020603050405020304" pitchFamily="18" charset="0"/>
                <a:cs typeface="Times New Roman" panose="02020603050405020304" pitchFamily="18" charset="0"/>
              </a:rPr>
              <a:t>Masculinity</a:t>
            </a:r>
            <a:r>
              <a:rPr lang="en-US" sz="2400" dirty="0" smtClean="0">
                <a:latin typeface="Times New Roman" panose="02020603050405020304" pitchFamily="18" charset="0"/>
                <a:cs typeface="Times New Roman" panose="02020603050405020304" pitchFamily="18" charset="0"/>
              </a:rPr>
              <a:t>: Focus on achievement and job performance as opposed to health and well being of employees.</a:t>
            </a:r>
          </a:p>
          <a:p>
            <a:pPr marL="514350" indent="-514350">
              <a:lnSpc>
                <a:spcPct val="150000"/>
              </a:lnSpc>
              <a:buFont typeface="+mj-lt"/>
              <a:buAutoNum type="arabicPeriod"/>
            </a:pPr>
            <a:r>
              <a:rPr lang="en-US" sz="2400" b="1" dirty="0" smtClean="0">
                <a:latin typeface="Times New Roman" panose="02020603050405020304" pitchFamily="18" charset="0"/>
                <a:cs typeface="Times New Roman" panose="02020603050405020304" pitchFamily="18" charset="0"/>
              </a:rPr>
              <a:t>Power distance: </a:t>
            </a:r>
            <a:r>
              <a:rPr lang="en-US" sz="2400" dirty="0" smtClean="0">
                <a:latin typeface="Times New Roman" panose="02020603050405020304" pitchFamily="18" charset="0"/>
                <a:cs typeface="Times New Roman" panose="02020603050405020304" pitchFamily="18" charset="0"/>
              </a:rPr>
              <a:t>Tolerance of power and status differences among the managers who demands obedience from subordinates.</a:t>
            </a:r>
          </a:p>
          <a:p>
            <a:pPr marL="514350" indent="-514350">
              <a:lnSpc>
                <a:spcPct val="150000"/>
              </a:lnSpc>
              <a:buFont typeface="+mj-lt"/>
              <a:buAutoNum type="arabicPeriod"/>
            </a:pPr>
            <a:r>
              <a:rPr lang="en-US" sz="2400" b="1" dirty="0" smtClean="0">
                <a:latin typeface="Times New Roman" panose="02020603050405020304" pitchFamily="18" charset="0"/>
                <a:cs typeface="Times New Roman" panose="02020603050405020304" pitchFamily="18" charset="0"/>
              </a:rPr>
              <a:t>Uncertainty avoidance: </a:t>
            </a:r>
            <a:r>
              <a:rPr lang="en-US" sz="2400" dirty="0" smtClean="0">
                <a:latin typeface="Times New Roman" panose="02020603050405020304" pitchFamily="18" charset="0"/>
                <a:cs typeface="Times New Roman" panose="02020603050405020304" pitchFamily="18" charset="0"/>
              </a:rPr>
              <a:t>Level of comfort in situation that are unpredictable. Following rules and procedures</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3915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018822" y="150108"/>
            <a:ext cx="9630128" cy="667015"/>
          </a:xfrm>
        </p:spPr>
        <p:txBody>
          <a:bodyPr>
            <a:normAutofit/>
          </a:bodyPr>
          <a:lstStyle/>
          <a:p>
            <a:pPr algn="ctr" eaLnBrk="1" hangingPunct="1"/>
            <a:r>
              <a:rPr lang="en-US" altLang="en-US" sz="3600" b="1" dirty="0" smtClean="0">
                <a:latin typeface="Times New Roman" panose="02020603050405020304" pitchFamily="18" charset="0"/>
                <a:cs typeface="Times New Roman" panose="02020603050405020304" pitchFamily="18" charset="0"/>
              </a:rPr>
              <a:t>Assessment of Job Satisfaction</a:t>
            </a:r>
            <a:endParaRPr lang="en-US" altLang="en-US" sz="3600" b="1" dirty="0">
              <a:latin typeface="Times New Roman" panose="02020603050405020304" pitchFamily="18" charset="0"/>
              <a:cs typeface="Times New Roman" panose="02020603050405020304" pitchFamily="18" charset="0"/>
            </a:endParaRPr>
          </a:p>
        </p:txBody>
      </p:sp>
      <p:sp>
        <p:nvSpPr>
          <p:cNvPr id="23555" name="Rectangle 3"/>
          <p:cNvSpPr>
            <a:spLocks noGrp="1" noChangeArrowheads="1"/>
          </p:cNvSpPr>
          <p:nvPr>
            <p:ph type="body" idx="1"/>
          </p:nvPr>
        </p:nvSpPr>
        <p:spPr>
          <a:xfrm>
            <a:off x="612843" y="705194"/>
            <a:ext cx="11392649" cy="6240355"/>
          </a:xfrm>
        </p:spPr>
        <p:txBody>
          <a:bodyPr>
            <a:noAutofit/>
          </a:bodyPr>
          <a:lstStyle/>
          <a:p>
            <a:pPr marL="0" indent="0">
              <a:lnSpc>
                <a:spcPct val="100000"/>
              </a:lnSpc>
              <a:buNone/>
            </a:pPr>
            <a:r>
              <a:rPr lang="en-IN" sz="2400" dirty="0">
                <a:latin typeface="Times New Roman" panose="02020603050405020304" pitchFamily="18" charset="0"/>
                <a:cs typeface="Times New Roman" panose="02020603050405020304" pitchFamily="18" charset="0"/>
              </a:rPr>
              <a:t>Assessment mostly done by </a:t>
            </a:r>
            <a:r>
              <a:rPr lang="en-IN" sz="2400" dirty="0" smtClean="0">
                <a:latin typeface="Times New Roman" panose="02020603050405020304" pitchFamily="18" charset="0"/>
                <a:cs typeface="Times New Roman" panose="02020603050405020304" pitchFamily="18" charset="0"/>
              </a:rPr>
              <a:t>asking </a:t>
            </a:r>
            <a:r>
              <a:rPr lang="en-IN" sz="2400" dirty="0">
                <a:latin typeface="Times New Roman" panose="02020603050405020304" pitchFamily="18" charset="0"/>
                <a:cs typeface="Times New Roman" panose="02020603050405020304" pitchFamily="18" charset="0"/>
              </a:rPr>
              <a:t>people how they feel about their jobs either </a:t>
            </a:r>
            <a:r>
              <a:rPr lang="en-IN" sz="2400" dirty="0" smtClean="0">
                <a:latin typeface="Times New Roman" panose="02020603050405020304" pitchFamily="18" charset="0"/>
                <a:cs typeface="Times New Roman" panose="02020603050405020304" pitchFamily="18" charset="0"/>
              </a:rPr>
              <a:t>by Questionnaire or by personal interview.</a:t>
            </a:r>
          </a:p>
          <a:p>
            <a:pPr>
              <a:lnSpc>
                <a:spcPct val="150000"/>
              </a:lnSpc>
            </a:pPr>
            <a:r>
              <a:rPr lang="en-US" altLang="en-US" sz="2400" b="1" dirty="0" smtClean="0">
                <a:latin typeface="Times New Roman" panose="02020603050405020304" pitchFamily="18" charset="0"/>
                <a:cs typeface="Times New Roman" panose="02020603050405020304" pitchFamily="18" charset="0"/>
              </a:rPr>
              <a:t>Self-report survey</a:t>
            </a:r>
          </a:p>
          <a:p>
            <a:pPr lvl="1" eaLnBrk="1" hangingPunct="1">
              <a:lnSpc>
                <a:spcPct val="100000"/>
              </a:lnSpc>
            </a:pPr>
            <a:r>
              <a:rPr lang="en-US" altLang="en-US" dirty="0" smtClean="0">
                <a:latin typeface="Times New Roman" panose="02020603050405020304" pitchFamily="18" charset="0"/>
                <a:cs typeface="Times New Roman" panose="02020603050405020304" pitchFamily="18" charset="0"/>
              </a:rPr>
              <a:t>Easy to use</a:t>
            </a:r>
          </a:p>
          <a:p>
            <a:pPr lvl="1" eaLnBrk="1" hangingPunct="1">
              <a:lnSpc>
                <a:spcPct val="100000"/>
              </a:lnSpc>
            </a:pPr>
            <a:r>
              <a:rPr lang="en-US" altLang="en-US" dirty="0" smtClean="0">
                <a:latin typeface="Times New Roman" panose="02020603050405020304" pitchFamily="18" charset="0"/>
                <a:cs typeface="Times New Roman" panose="02020603050405020304" pitchFamily="18" charset="0"/>
              </a:rPr>
              <a:t>Can be anonymous</a:t>
            </a:r>
          </a:p>
          <a:p>
            <a:pPr lvl="1" eaLnBrk="1" hangingPunct="1">
              <a:lnSpc>
                <a:spcPct val="100000"/>
              </a:lnSpc>
            </a:pPr>
            <a:r>
              <a:rPr lang="en-US" altLang="en-US" dirty="0" smtClean="0">
                <a:latin typeface="Times New Roman" panose="02020603050405020304" pitchFamily="18" charset="0"/>
                <a:cs typeface="Times New Roman" panose="02020603050405020304" pitchFamily="18" charset="0"/>
              </a:rPr>
              <a:t>Person best judge of own feelings</a:t>
            </a:r>
          </a:p>
          <a:p>
            <a:pPr eaLnBrk="1" hangingPunct="1">
              <a:lnSpc>
                <a:spcPct val="150000"/>
              </a:lnSpc>
            </a:pPr>
            <a:r>
              <a:rPr lang="en-US" altLang="en-US" sz="2400" b="1" dirty="0" smtClean="0">
                <a:latin typeface="Times New Roman" panose="02020603050405020304" pitchFamily="18" charset="0"/>
                <a:cs typeface="Times New Roman" panose="02020603050405020304" pitchFamily="18" charset="0"/>
              </a:rPr>
              <a:t>Standard </a:t>
            </a:r>
            <a:r>
              <a:rPr lang="en-US" altLang="en-US" sz="2400" b="1" dirty="0">
                <a:latin typeface="Times New Roman" panose="02020603050405020304" pitchFamily="18" charset="0"/>
                <a:cs typeface="Times New Roman" panose="02020603050405020304" pitchFamily="18" charset="0"/>
              </a:rPr>
              <a:t>scales exist</a:t>
            </a:r>
          </a:p>
          <a:p>
            <a:pPr lvl="1" eaLnBrk="1" hangingPunct="1">
              <a:lnSpc>
                <a:spcPct val="100000"/>
              </a:lnSpc>
            </a:pPr>
            <a:r>
              <a:rPr lang="en-US" altLang="en-US" dirty="0">
                <a:latin typeface="Times New Roman" panose="02020603050405020304" pitchFamily="18" charset="0"/>
                <a:cs typeface="Times New Roman" panose="02020603050405020304" pitchFamily="18" charset="0"/>
              </a:rPr>
              <a:t>Job Descriptive Index (JDI)</a:t>
            </a:r>
          </a:p>
          <a:p>
            <a:pPr lvl="2" eaLnBrk="1" hangingPunct="1">
              <a:lnSpc>
                <a:spcPct val="100000"/>
              </a:lnSpc>
            </a:pPr>
            <a:r>
              <a:rPr lang="en-US" altLang="en-US" sz="2400" dirty="0">
                <a:latin typeface="Times New Roman" panose="02020603050405020304" pitchFamily="18" charset="0"/>
                <a:cs typeface="Times New Roman" panose="02020603050405020304" pitchFamily="18" charset="0"/>
              </a:rPr>
              <a:t>5 facets of job satisfaction</a:t>
            </a:r>
          </a:p>
          <a:p>
            <a:pPr lvl="1" eaLnBrk="1" hangingPunct="1">
              <a:lnSpc>
                <a:spcPct val="100000"/>
              </a:lnSpc>
            </a:pPr>
            <a:r>
              <a:rPr lang="en-US" altLang="en-US" dirty="0">
                <a:latin typeface="Times New Roman" panose="02020603050405020304" pitchFamily="18" charset="0"/>
                <a:cs typeface="Times New Roman" panose="02020603050405020304" pitchFamily="18" charset="0"/>
              </a:rPr>
              <a:t>Job In General (JIG)</a:t>
            </a:r>
          </a:p>
          <a:p>
            <a:pPr lvl="2" eaLnBrk="1" hangingPunct="1">
              <a:lnSpc>
                <a:spcPct val="100000"/>
              </a:lnSpc>
            </a:pPr>
            <a:r>
              <a:rPr lang="en-US" altLang="en-US" sz="2400" dirty="0">
                <a:latin typeface="Times New Roman" panose="02020603050405020304" pitchFamily="18" charset="0"/>
                <a:cs typeface="Times New Roman" panose="02020603050405020304" pitchFamily="18" charset="0"/>
              </a:rPr>
              <a:t>Global job satisfaction</a:t>
            </a:r>
          </a:p>
          <a:p>
            <a:pPr eaLnBrk="1" hangingPunct="1">
              <a:lnSpc>
                <a:spcPct val="150000"/>
              </a:lnSpc>
            </a:pPr>
            <a:r>
              <a:rPr lang="en-US" altLang="en-US" sz="2400" b="1" dirty="0">
                <a:latin typeface="Times New Roman" panose="02020603050405020304" pitchFamily="18" charset="0"/>
                <a:cs typeface="Times New Roman" panose="02020603050405020304" pitchFamily="18" charset="0"/>
              </a:rPr>
              <a:t>Scales exist for commitment and emotion</a:t>
            </a:r>
          </a:p>
        </p:txBody>
      </p:sp>
    </p:spTree>
    <p:extLst>
      <p:ext uri="{BB962C8B-B14F-4D97-AF65-F5344CB8AC3E}">
        <p14:creationId xmlns:p14="http://schemas.microsoft.com/office/powerpoint/2010/main" val="10334357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838200" y="0"/>
            <a:ext cx="10515600" cy="700392"/>
          </a:xfrm>
        </p:spPr>
        <p:txBody>
          <a:bodyPr>
            <a:noAutofit/>
          </a:bodyPr>
          <a:lstStyle/>
          <a:p>
            <a:pPr algn="ctr" eaLnBrk="1" hangingPunct="1"/>
            <a:r>
              <a:rPr lang="en-US" altLang="en-US" sz="3600" b="1" dirty="0" smtClean="0">
                <a:latin typeface="Times New Roman" panose="02020603050405020304" pitchFamily="18" charset="0"/>
                <a:cs typeface="Times New Roman" panose="02020603050405020304" pitchFamily="18" charset="0"/>
              </a:rPr>
              <a:t>Assessment of Job Satisfaction</a:t>
            </a:r>
            <a:endParaRPr lang="en-US" altLang="en-US" sz="3600" b="1" dirty="0">
              <a:latin typeface="Times New Roman" panose="02020603050405020304" pitchFamily="18" charset="0"/>
              <a:cs typeface="Times New Roman" panose="02020603050405020304" pitchFamily="18" charset="0"/>
            </a:endParaRPr>
          </a:p>
        </p:txBody>
      </p:sp>
      <p:sp>
        <p:nvSpPr>
          <p:cNvPr id="23555" name="Rectangle 3"/>
          <p:cNvSpPr>
            <a:spLocks noGrp="1" noChangeArrowheads="1"/>
          </p:cNvSpPr>
          <p:nvPr>
            <p:ph type="body" idx="1"/>
          </p:nvPr>
        </p:nvSpPr>
        <p:spPr>
          <a:xfrm>
            <a:off x="575553" y="1040927"/>
            <a:ext cx="10515600" cy="5184775"/>
          </a:xfrm>
        </p:spPr>
        <p:txBody>
          <a:bodyPr>
            <a:normAutofit fontScale="92500" lnSpcReduction="10000"/>
          </a:bodyPr>
          <a:lstStyle/>
          <a:p>
            <a:pPr eaLnBrk="1" hangingPunct="1">
              <a:lnSpc>
                <a:spcPct val="150000"/>
              </a:lnSpc>
            </a:pPr>
            <a:r>
              <a:rPr lang="en-IN" altLang="en-US" b="1" dirty="0" smtClean="0">
                <a:latin typeface="Times New Roman" panose="02020603050405020304" pitchFamily="18" charset="0"/>
                <a:cs typeface="Times New Roman" panose="02020603050405020304" pitchFamily="18" charset="0"/>
              </a:rPr>
              <a:t>Job Descriptive Index (JDI)</a:t>
            </a:r>
          </a:p>
          <a:p>
            <a:pPr marL="0" indent="0" eaLnBrk="1" hangingPunct="1">
              <a:lnSpc>
                <a:spcPct val="150000"/>
              </a:lnSpc>
              <a:buNone/>
            </a:pPr>
            <a:r>
              <a:rPr lang="en-IN" altLang="en-US" sz="2400" dirty="0" smtClean="0">
                <a:latin typeface="Times New Roman" panose="02020603050405020304" pitchFamily="18" charset="0"/>
                <a:cs typeface="Times New Roman" panose="02020603050405020304" pitchFamily="18" charset="0"/>
              </a:rPr>
              <a:t>Developed by P.C Smith ,Kendall &amp; Hulin 1969  has been most popular with researchers and most thoroughly validated </a:t>
            </a:r>
            <a:r>
              <a:rPr lang="en-IN" altLang="en-US" dirty="0" smtClean="0">
                <a:latin typeface="Times New Roman" panose="02020603050405020304" pitchFamily="18" charset="0"/>
                <a:cs typeface="Times New Roman" panose="02020603050405020304" pitchFamily="18" charset="0"/>
              </a:rPr>
              <a:t>.</a:t>
            </a:r>
          </a:p>
          <a:p>
            <a:pPr marL="0" indent="0" eaLnBrk="1" hangingPunct="1">
              <a:lnSpc>
                <a:spcPct val="150000"/>
              </a:lnSpc>
              <a:buNone/>
            </a:pPr>
            <a:r>
              <a:rPr lang="en-IN" altLang="en-US" b="1" dirty="0" smtClean="0">
                <a:latin typeface="Times New Roman" panose="02020603050405020304" pitchFamily="18" charset="0"/>
                <a:cs typeface="Times New Roman" panose="02020603050405020304" pitchFamily="18" charset="0"/>
              </a:rPr>
              <a:t>Assesses Five facets</a:t>
            </a:r>
            <a:r>
              <a:rPr lang="en-IN" altLang="en-US" dirty="0" smtClean="0">
                <a:latin typeface="Times New Roman" panose="02020603050405020304" pitchFamily="18" charset="0"/>
                <a:cs typeface="Times New Roman" panose="02020603050405020304" pitchFamily="18" charset="0"/>
              </a:rPr>
              <a:t>: </a:t>
            </a:r>
          </a:p>
          <a:p>
            <a:pPr marL="914400" lvl="1" indent="-457200">
              <a:lnSpc>
                <a:spcPct val="150000"/>
              </a:lnSpc>
              <a:buFont typeface="+mj-lt"/>
              <a:buAutoNum type="arabicPeriod"/>
            </a:pPr>
            <a:r>
              <a:rPr lang="en-IN" altLang="en-US" dirty="0" smtClean="0">
                <a:latin typeface="Times New Roman" panose="02020603050405020304" pitchFamily="18" charset="0"/>
                <a:cs typeface="Times New Roman" panose="02020603050405020304" pitchFamily="18" charset="0"/>
              </a:rPr>
              <a:t>Work </a:t>
            </a:r>
          </a:p>
          <a:p>
            <a:pPr marL="914400" lvl="1" indent="-457200">
              <a:lnSpc>
                <a:spcPct val="150000"/>
              </a:lnSpc>
              <a:buFont typeface="+mj-lt"/>
              <a:buAutoNum type="arabicPeriod"/>
            </a:pPr>
            <a:r>
              <a:rPr lang="en-IN" altLang="en-US" dirty="0" smtClean="0">
                <a:latin typeface="Times New Roman" panose="02020603050405020304" pitchFamily="18" charset="0"/>
                <a:cs typeface="Times New Roman" panose="02020603050405020304" pitchFamily="18" charset="0"/>
              </a:rPr>
              <a:t>Pay</a:t>
            </a:r>
          </a:p>
          <a:p>
            <a:pPr marL="914400" lvl="1" indent="-457200">
              <a:lnSpc>
                <a:spcPct val="150000"/>
              </a:lnSpc>
              <a:buFont typeface="+mj-lt"/>
              <a:buAutoNum type="arabicPeriod"/>
            </a:pPr>
            <a:r>
              <a:rPr lang="en-IN" altLang="en-US" dirty="0" smtClean="0">
                <a:latin typeface="Times New Roman" panose="02020603050405020304" pitchFamily="18" charset="0"/>
                <a:cs typeface="Times New Roman" panose="02020603050405020304" pitchFamily="18" charset="0"/>
              </a:rPr>
              <a:t>Promotion opportunities  </a:t>
            </a:r>
          </a:p>
          <a:p>
            <a:pPr marL="914400" lvl="1" indent="-457200">
              <a:lnSpc>
                <a:spcPct val="150000"/>
              </a:lnSpc>
              <a:buFont typeface="+mj-lt"/>
              <a:buAutoNum type="arabicPeriod"/>
            </a:pPr>
            <a:r>
              <a:rPr lang="en-IN" altLang="en-US" dirty="0" smtClean="0">
                <a:latin typeface="Times New Roman" panose="02020603050405020304" pitchFamily="18" charset="0"/>
                <a:cs typeface="Times New Roman" panose="02020603050405020304" pitchFamily="18" charset="0"/>
              </a:rPr>
              <a:t>Supervision </a:t>
            </a:r>
          </a:p>
          <a:p>
            <a:pPr marL="914400" lvl="1" indent="-457200">
              <a:lnSpc>
                <a:spcPct val="150000"/>
              </a:lnSpc>
              <a:buFont typeface="+mj-lt"/>
              <a:buAutoNum type="arabicPeriod"/>
            </a:pPr>
            <a:r>
              <a:rPr lang="en-IN" altLang="en-US" dirty="0" smtClean="0">
                <a:latin typeface="Times New Roman" panose="02020603050405020304" pitchFamily="18" charset="0"/>
                <a:cs typeface="Times New Roman" panose="02020603050405020304" pitchFamily="18" charset="0"/>
              </a:rPr>
              <a:t>Co-workers</a:t>
            </a:r>
            <a:endParaRPr lang="en-US"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87097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789562" y="209484"/>
            <a:ext cx="10515600" cy="578458"/>
          </a:xfrm>
        </p:spPr>
        <p:txBody>
          <a:bodyPr>
            <a:noAutofit/>
          </a:bodyPr>
          <a:lstStyle/>
          <a:p>
            <a:pPr algn="ctr" eaLnBrk="1" hangingPunct="1"/>
            <a:r>
              <a:rPr lang="en-US" altLang="en-US" sz="3600" b="1" dirty="0" smtClean="0">
                <a:latin typeface="Times New Roman" panose="02020603050405020304" pitchFamily="18" charset="0"/>
                <a:cs typeface="Times New Roman" panose="02020603050405020304" pitchFamily="18" charset="0"/>
              </a:rPr>
              <a:t>Assessment of Job Satisfaction</a:t>
            </a:r>
            <a:endParaRPr lang="en-US" altLang="en-US" sz="3600" b="1" dirty="0">
              <a:latin typeface="Times New Roman" panose="02020603050405020304" pitchFamily="18" charset="0"/>
              <a:cs typeface="Times New Roman" panose="02020603050405020304" pitchFamily="18" charset="0"/>
            </a:endParaRPr>
          </a:p>
        </p:txBody>
      </p:sp>
      <p:sp>
        <p:nvSpPr>
          <p:cNvPr id="23555" name="Rectangle 3"/>
          <p:cNvSpPr>
            <a:spLocks noGrp="1" noChangeArrowheads="1"/>
          </p:cNvSpPr>
          <p:nvPr>
            <p:ph type="body" idx="1"/>
          </p:nvPr>
        </p:nvSpPr>
        <p:spPr>
          <a:xfrm>
            <a:off x="838200" y="1186774"/>
            <a:ext cx="10515600" cy="4999714"/>
          </a:xfrm>
        </p:spPr>
        <p:txBody>
          <a:bodyPr>
            <a:normAutofit/>
          </a:bodyPr>
          <a:lstStyle/>
          <a:p>
            <a:pPr marL="0" indent="0" eaLnBrk="1" hangingPunct="1">
              <a:lnSpc>
                <a:spcPct val="150000"/>
              </a:lnSpc>
              <a:buNone/>
            </a:pPr>
            <a:r>
              <a:rPr lang="en-IN" altLang="en-US" b="1" dirty="0" smtClean="0">
                <a:latin typeface="Times New Roman" panose="02020603050405020304" pitchFamily="18" charset="0"/>
                <a:cs typeface="Times New Roman" panose="02020603050405020304" pitchFamily="18" charset="0"/>
              </a:rPr>
              <a:t>Minnesota Satisfaction Questionnaire (MSQ)</a:t>
            </a:r>
          </a:p>
          <a:p>
            <a:pPr>
              <a:lnSpc>
                <a:spcPct val="150000"/>
              </a:lnSpc>
            </a:pPr>
            <a:r>
              <a:rPr lang="en-IN" altLang="en-US" sz="2400" dirty="0" smtClean="0">
                <a:latin typeface="Times New Roman" panose="02020603050405020304" pitchFamily="18" charset="0"/>
                <a:cs typeface="Times New Roman" panose="02020603050405020304" pitchFamily="18" charset="0"/>
              </a:rPr>
              <a:t>Popularly known as MSQ developed by Weiss, </a:t>
            </a:r>
            <a:r>
              <a:rPr lang="en-IN" altLang="en-US" sz="2400" dirty="0" err="1" smtClean="0">
                <a:latin typeface="Times New Roman" panose="02020603050405020304" pitchFamily="18" charset="0"/>
                <a:cs typeface="Times New Roman" panose="02020603050405020304" pitchFamily="18" charset="0"/>
              </a:rPr>
              <a:t>Dawis</a:t>
            </a:r>
            <a:r>
              <a:rPr lang="en-IN" altLang="en-US" sz="2400" dirty="0" smtClean="0">
                <a:latin typeface="Times New Roman" panose="02020603050405020304" pitchFamily="18" charset="0"/>
                <a:cs typeface="Times New Roman" panose="02020603050405020304" pitchFamily="18" charset="0"/>
              </a:rPr>
              <a:t>, </a:t>
            </a:r>
            <a:r>
              <a:rPr lang="en-IN" altLang="en-US" sz="2400" dirty="0" err="1" smtClean="0">
                <a:latin typeface="Times New Roman" panose="02020603050405020304" pitchFamily="18" charset="0"/>
                <a:cs typeface="Times New Roman" panose="02020603050405020304" pitchFamily="18" charset="0"/>
              </a:rPr>
              <a:t>Lofquist</a:t>
            </a:r>
            <a:r>
              <a:rPr lang="en-IN" altLang="en-US" sz="2400" dirty="0" smtClean="0">
                <a:latin typeface="Times New Roman" panose="02020603050405020304" pitchFamily="18" charset="0"/>
                <a:cs typeface="Times New Roman" panose="02020603050405020304" pitchFamily="18" charset="0"/>
              </a:rPr>
              <a:t> &amp;England 1966.</a:t>
            </a:r>
          </a:p>
          <a:p>
            <a:pPr>
              <a:lnSpc>
                <a:spcPct val="150000"/>
              </a:lnSpc>
            </a:pPr>
            <a:r>
              <a:rPr lang="en-IN" altLang="en-US" sz="2400" dirty="0" smtClean="0">
                <a:latin typeface="Times New Roman" panose="02020603050405020304" pitchFamily="18" charset="0"/>
                <a:cs typeface="Times New Roman" panose="02020603050405020304" pitchFamily="18" charset="0"/>
              </a:rPr>
              <a:t>Measures 20 facets of job satisfaction </a:t>
            </a:r>
          </a:p>
          <a:p>
            <a:pPr>
              <a:lnSpc>
                <a:spcPct val="150000"/>
              </a:lnSpc>
            </a:pPr>
            <a:r>
              <a:rPr lang="en-IN" altLang="en-US" sz="2400" dirty="0" smtClean="0">
                <a:latin typeface="Times New Roman" panose="02020603050405020304" pitchFamily="18" charset="0"/>
                <a:cs typeface="Times New Roman" panose="02020603050405020304" pitchFamily="18" charset="0"/>
              </a:rPr>
              <a:t>Comes in two forms :</a:t>
            </a:r>
          </a:p>
          <a:p>
            <a:pPr lvl="1">
              <a:lnSpc>
                <a:spcPct val="150000"/>
              </a:lnSpc>
              <a:buFont typeface="Wingdings" panose="05000000000000000000" pitchFamily="2" charset="2"/>
              <a:buChar char="Ø"/>
            </a:pPr>
            <a:r>
              <a:rPr lang="en-IN" altLang="en-US" sz="2000" dirty="0" smtClean="0">
                <a:latin typeface="Times New Roman" panose="02020603050405020304" pitchFamily="18" charset="0"/>
                <a:cs typeface="Times New Roman" panose="02020603050405020304" pitchFamily="18" charset="0"/>
              </a:rPr>
              <a:t>100 items long version: Facets scores are computed only for this form </a:t>
            </a:r>
          </a:p>
          <a:p>
            <a:pPr lvl="1">
              <a:lnSpc>
                <a:spcPct val="150000"/>
              </a:lnSpc>
              <a:buFont typeface="Wingdings" panose="05000000000000000000" pitchFamily="2" charset="2"/>
              <a:buChar char="Ø"/>
            </a:pPr>
            <a:r>
              <a:rPr lang="en-IN" altLang="en-US" sz="2000" dirty="0" smtClean="0">
                <a:latin typeface="Times New Roman" panose="02020603050405020304" pitchFamily="18" charset="0"/>
                <a:cs typeface="Times New Roman" panose="02020603050405020304" pitchFamily="18" charset="0"/>
              </a:rPr>
              <a:t>20 items short version: Assess either Global satisfaction or Intrinsic and Extrinsic satisfaction.  </a:t>
            </a:r>
          </a:p>
          <a:p>
            <a:pPr lvl="1">
              <a:lnSpc>
                <a:spcPct val="150000"/>
              </a:lnSpc>
            </a:pPr>
            <a:endParaRPr lang="en-US"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73163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3394" y="262551"/>
            <a:ext cx="9542667" cy="6252737"/>
          </a:xfrm>
          <a:prstGeom prst="rect">
            <a:avLst/>
          </a:prstGeom>
        </p:spPr>
      </p:pic>
    </p:spTree>
    <p:extLst>
      <p:ext uri="{BB962C8B-B14F-4D97-AF65-F5344CB8AC3E}">
        <p14:creationId xmlns:p14="http://schemas.microsoft.com/office/powerpoint/2010/main" val="2859519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838200" y="151117"/>
            <a:ext cx="10515600" cy="704918"/>
          </a:xfrm>
        </p:spPr>
        <p:txBody>
          <a:bodyPr>
            <a:normAutofit/>
          </a:bodyPr>
          <a:lstStyle/>
          <a:p>
            <a:pPr algn="ctr" eaLnBrk="1" hangingPunct="1"/>
            <a:r>
              <a:rPr lang="en-US" altLang="en-US" sz="3600" b="1" dirty="0" smtClean="0">
                <a:latin typeface="Times New Roman" panose="02020603050405020304" pitchFamily="18" charset="0"/>
                <a:cs typeface="Times New Roman" panose="02020603050405020304" pitchFamily="18" charset="0"/>
              </a:rPr>
              <a:t>Assessment</a:t>
            </a:r>
            <a:r>
              <a:rPr lang="en-US" altLang="en-US" sz="3200" b="1" dirty="0" smtClean="0">
                <a:latin typeface="Times New Roman" panose="02020603050405020304" pitchFamily="18" charset="0"/>
                <a:cs typeface="Times New Roman" panose="02020603050405020304" pitchFamily="18" charset="0"/>
              </a:rPr>
              <a:t> </a:t>
            </a:r>
            <a:r>
              <a:rPr lang="en-US" altLang="en-US" sz="3600" b="1" dirty="0" smtClean="0">
                <a:latin typeface="Times New Roman" panose="02020603050405020304" pitchFamily="18" charset="0"/>
                <a:cs typeface="Times New Roman" panose="02020603050405020304" pitchFamily="18" charset="0"/>
              </a:rPr>
              <a:t>of Job Satisfaction</a:t>
            </a:r>
            <a:endParaRPr lang="en-US" altLang="en-US" sz="3600" b="1" dirty="0">
              <a:latin typeface="Times New Roman" panose="02020603050405020304" pitchFamily="18" charset="0"/>
              <a:cs typeface="Times New Roman" panose="02020603050405020304" pitchFamily="18" charset="0"/>
            </a:endParaRPr>
          </a:p>
        </p:txBody>
      </p:sp>
      <p:sp>
        <p:nvSpPr>
          <p:cNvPr id="23555" name="Rectangle 3"/>
          <p:cNvSpPr>
            <a:spLocks noGrp="1" noChangeArrowheads="1"/>
          </p:cNvSpPr>
          <p:nvPr>
            <p:ph type="body" idx="1"/>
          </p:nvPr>
        </p:nvSpPr>
        <p:spPr>
          <a:xfrm>
            <a:off x="585280" y="1157591"/>
            <a:ext cx="10515600" cy="5009644"/>
          </a:xfrm>
        </p:spPr>
        <p:txBody>
          <a:bodyPr>
            <a:normAutofit fontScale="92500" lnSpcReduction="20000"/>
          </a:bodyPr>
          <a:lstStyle/>
          <a:p>
            <a:pPr marL="0" indent="0" eaLnBrk="1" hangingPunct="1">
              <a:lnSpc>
                <a:spcPct val="150000"/>
              </a:lnSpc>
              <a:buNone/>
            </a:pPr>
            <a:r>
              <a:rPr lang="en-IN" altLang="en-US" sz="2400" b="1" dirty="0" smtClean="0">
                <a:latin typeface="Times New Roman" panose="02020603050405020304" pitchFamily="18" charset="0"/>
                <a:cs typeface="Times New Roman" panose="02020603050405020304" pitchFamily="18" charset="0"/>
              </a:rPr>
              <a:t>Job in General Scale (JIG)</a:t>
            </a:r>
          </a:p>
          <a:p>
            <a:pPr>
              <a:lnSpc>
                <a:spcPct val="150000"/>
              </a:lnSpc>
            </a:pPr>
            <a:r>
              <a:rPr lang="en-IN" altLang="en-US" sz="2400" dirty="0" smtClean="0">
                <a:latin typeface="Times New Roman" panose="02020603050405020304" pitchFamily="18" charset="0"/>
                <a:cs typeface="Times New Roman" panose="02020603050405020304" pitchFamily="18" charset="0"/>
              </a:rPr>
              <a:t>Developed by </a:t>
            </a:r>
            <a:r>
              <a:rPr lang="en-IN" altLang="en-US" sz="2400" dirty="0" err="1" smtClean="0">
                <a:latin typeface="Times New Roman" panose="02020603050405020304" pitchFamily="18" charset="0"/>
                <a:cs typeface="Times New Roman" panose="02020603050405020304" pitchFamily="18" charset="0"/>
              </a:rPr>
              <a:t>Ironson</a:t>
            </a:r>
            <a:r>
              <a:rPr lang="en-IN" altLang="en-US" sz="2400" dirty="0" smtClean="0">
                <a:latin typeface="Times New Roman" panose="02020603050405020304" pitchFamily="18" charset="0"/>
                <a:cs typeface="Times New Roman" panose="02020603050405020304" pitchFamily="18" charset="0"/>
              </a:rPr>
              <a:t> et.al (1989), </a:t>
            </a:r>
            <a:r>
              <a:rPr lang="en-IN" altLang="en-US" sz="2400" dirty="0">
                <a:latin typeface="Times New Roman" panose="02020603050405020304" pitchFamily="18" charset="0"/>
                <a:cs typeface="Times New Roman" panose="02020603050405020304" pitchFamily="18" charset="0"/>
              </a:rPr>
              <a:t>a</a:t>
            </a:r>
            <a:r>
              <a:rPr lang="en-IN" altLang="en-US" sz="2400" dirty="0" smtClean="0">
                <a:latin typeface="Times New Roman" panose="02020603050405020304" pitchFamily="18" charset="0"/>
                <a:cs typeface="Times New Roman" panose="02020603050405020304" pitchFamily="18" charset="0"/>
              </a:rPr>
              <a:t> global satisfaction scale that contains items that does not reflect various facets of the job.</a:t>
            </a:r>
          </a:p>
          <a:p>
            <a:pPr>
              <a:lnSpc>
                <a:spcPct val="150000"/>
              </a:lnSpc>
            </a:pPr>
            <a:r>
              <a:rPr lang="en-IN" altLang="en-US" sz="2400" dirty="0" smtClean="0">
                <a:latin typeface="Times New Roman" panose="02020603050405020304" pitchFamily="18" charset="0"/>
                <a:cs typeface="Times New Roman" panose="02020603050405020304" pitchFamily="18" charset="0"/>
              </a:rPr>
              <a:t>It is patterned on the JDI contains 18 items that are adjectives or short phrases about jobs in general.</a:t>
            </a:r>
          </a:p>
          <a:p>
            <a:pPr marL="0" indent="0">
              <a:lnSpc>
                <a:spcPct val="150000"/>
              </a:lnSpc>
              <a:buNone/>
            </a:pPr>
            <a:r>
              <a:rPr lang="en-IN" altLang="en-US" sz="2400" b="1" dirty="0" smtClean="0">
                <a:latin typeface="Times New Roman" panose="02020603050405020304" pitchFamily="18" charset="0"/>
                <a:cs typeface="Times New Roman" panose="02020603050405020304" pitchFamily="18" charset="0"/>
              </a:rPr>
              <a:t>Is Global Satisfaction the sum of Facets?</a:t>
            </a:r>
          </a:p>
          <a:p>
            <a:pPr eaLnBrk="1" hangingPunct="1">
              <a:lnSpc>
                <a:spcPct val="150000"/>
              </a:lnSpc>
            </a:pPr>
            <a:r>
              <a:rPr lang="en-US" altLang="en-US" sz="2400" dirty="0" smtClean="0">
                <a:latin typeface="Times New Roman" panose="02020603050405020304" pitchFamily="18" charset="0"/>
                <a:cs typeface="Times New Roman" panose="02020603050405020304" pitchFamily="18" charset="0"/>
              </a:rPr>
              <a:t>P.C Smith developer of JDI and JIG argued they are separate</a:t>
            </a:r>
            <a:endParaRPr lang="en-US" altLang="en-US" sz="2400" dirty="0">
              <a:latin typeface="Times New Roman" panose="02020603050405020304" pitchFamily="18" charset="0"/>
              <a:cs typeface="Times New Roman" panose="02020603050405020304" pitchFamily="18" charset="0"/>
            </a:endParaRPr>
          </a:p>
          <a:p>
            <a:pPr eaLnBrk="1" hangingPunct="1">
              <a:lnSpc>
                <a:spcPct val="150000"/>
              </a:lnSpc>
            </a:pPr>
            <a:r>
              <a:rPr lang="en-US" altLang="en-US" sz="2400" dirty="0" smtClean="0">
                <a:latin typeface="Times New Roman" panose="02020603050405020304" pitchFamily="18" charset="0"/>
                <a:cs typeface="Times New Roman" panose="02020603050405020304" pitchFamily="18" charset="0"/>
              </a:rPr>
              <a:t>However many researchers have treated sum of facets scores as an indicator of overall job satisfaction</a:t>
            </a:r>
            <a:r>
              <a:rPr lang="en-US" altLang="en-US" dirty="0" smtClean="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285846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28473" y="160846"/>
            <a:ext cx="10515600" cy="1131926"/>
          </a:xfrm>
        </p:spPr>
        <p:txBody>
          <a:bodyPr>
            <a:normAutofit/>
          </a:bodyPr>
          <a:lstStyle/>
          <a:p>
            <a:pPr algn="ctr" eaLnBrk="1" hangingPunct="1"/>
            <a:r>
              <a:rPr lang="en-US" altLang="en-US" sz="3600" b="1" dirty="0">
                <a:latin typeface="Times New Roman" panose="02020603050405020304" pitchFamily="18" charset="0"/>
                <a:cs typeface="Times New Roman" panose="02020603050405020304" pitchFamily="18" charset="0"/>
              </a:rPr>
              <a:t>Antecedents of Job </a:t>
            </a:r>
            <a:r>
              <a:rPr lang="en-US" altLang="en-US" sz="3600" b="1" dirty="0" smtClean="0">
                <a:latin typeface="Times New Roman" panose="02020603050405020304" pitchFamily="18" charset="0"/>
                <a:cs typeface="Times New Roman" panose="02020603050405020304" pitchFamily="18" charset="0"/>
              </a:rPr>
              <a:t>Satisfaction</a:t>
            </a:r>
            <a:br>
              <a:rPr lang="en-US" altLang="en-US" sz="3600" b="1" dirty="0" smtClean="0">
                <a:latin typeface="Times New Roman" panose="02020603050405020304" pitchFamily="18" charset="0"/>
                <a:cs typeface="Times New Roman" panose="02020603050405020304" pitchFamily="18" charset="0"/>
              </a:rPr>
            </a:br>
            <a:r>
              <a:rPr lang="en-US" altLang="en-US" sz="3100" b="1" dirty="0">
                <a:latin typeface="Times New Roman" panose="02020603050405020304" pitchFamily="18" charset="0"/>
                <a:cs typeface="Times New Roman" panose="02020603050405020304" pitchFamily="18" charset="0"/>
              </a:rPr>
              <a:t>W</a:t>
            </a:r>
            <a:r>
              <a:rPr lang="en-US" altLang="en-US" sz="3100" b="1" dirty="0" smtClean="0">
                <a:latin typeface="Times New Roman" panose="02020603050405020304" pitchFamily="18" charset="0"/>
                <a:cs typeface="Times New Roman" panose="02020603050405020304" pitchFamily="18" charset="0"/>
              </a:rPr>
              <a:t>hat make people like or dislike their jobs</a:t>
            </a:r>
            <a:endParaRPr lang="en-US" altLang="en-US" sz="3600" b="1" dirty="0">
              <a:latin typeface="Times New Roman" panose="02020603050405020304" pitchFamily="18" charset="0"/>
              <a:cs typeface="Times New Roman" panose="02020603050405020304" pitchFamily="18" charset="0"/>
            </a:endParaRPr>
          </a:p>
        </p:txBody>
      </p:sp>
      <p:sp>
        <p:nvSpPr>
          <p:cNvPr id="24579" name="Rectangle 3"/>
          <p:cNvSpPr>
            <a:spLocks noGrp="1" noChangeArrowheads="1"/>
          </p:cNvSpPr>
          <p:nvPr>
            <p:ph type="body" idx="1"/>
          </p:nvPr>
        </p:nvSpPr>
        <p:spPr>
          <a:xfrm>
            <a:off x="867945" y="2143500"/>
            <a:ext cx="3336966" cy="3005357"/>
          </a:xfrm>
        </p:spPr>
        <p:txBody>
          <a:bodyPr>
            <a:normAutofit/>
          </a:bodyPr>
          <a:lstStyle/>
          <a:p>
            <a:pPr marL="0" indent="0" eaLnBrk="1" hangingPunct="1">
              <a:lnSpc>
                <a:spcPct val="90000"/>
              </a:lnSpc>
              <a:buNone/>
            </a:pPr>
            <a:r>
              <a:rPr lang="en-US" altLang="en-US" b="1" dirty="0" smtClean="0">
                <a:latin typeface="Times New Roman" panose="02020603050405020304" pitchFamily="18" charset="0"/>
                <a:cs typeface="Times New Roman" panose="02020603050405020304" pitchFamily="18" charset="0"/>
              </a:rPr>
              <a:t>Product of </a:t>
            </a:r>
          </a:p>
          <a:p>
            <a:pPr lvl="1">
              <a:buFont typeface="Wingdings" panose="05000000000000000000" pitchFamily="2" charset="2"/>
              <a:buChar char="Ø"/>
            </a:pPr>
            <a:r>
              <a:rPr lang="en-US" altLang="en-US" b="1" dirty="0" smtClean="0">
                <a:latin typeface="Times New Roman" panose="02020603050405020304" pitchFamily="18" charset="0"/>
                <a:cs typeface="Times New Roman" panose="02020603050405020304" pitchFamily="18" charset="0"/>
              </a:rPr>
              <a:t>Environment</a:t>
            </a:r>
          </a:p>
          <a:p>
            <a:pPr lvl="1">
              <a:buFont typeface="Wingdings" panose="05000000000000000000" pitchFamily="2" charset="2"/>
              <a:buChar char="Ø"/>
            </a:pPr>
            <a:r>
              <a:rPr lang="en-US" altLang="en-US" b="1" dirty="0" smtClean="0">
                <a:latin typeface="Times New Roman" panose="02020603050405020304" pitchFamily="18" charset="0"/>
                <a:cs typeface="Times New Roman" panose="02020603050405020304" pitchFamily="18" charset="0"/>
              </a:rPr>
              <a:t>Personality </a:t>
            </a:r>
            <a:endParaRPr lang="en-US" altLang="en-US"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altLang="en-US" b="1" dirty="0" smtClean="0">
                <a:latin typeface="Times New Roman" panose="02020603050405020304" pitchFamily="18" charset="0"/>
                <a:cs typeface="Times New Roman" panose="02020603050405020304" pitchFamily="18" charset="0"/>
              </a:rPr>
              <a:t>Interaction of environment &amp; personality</a:t>
            </a:r>
          </a:p>
          <a:p>
            <a:pPr marL="0" indent="0" eaLnBrk="1" hangingPunct="1">
              <a:lnSpc>
                <a:spcPct val="90000"/>
              </a:lnSpc>
              <a:buNone/>
            </a:pPr>
            <a:r>
              <a:rPr lang="en-US" altLang="en-US" b="1" dirty="0" smtClean="0">
                <a:latin typeface="Times New Roman" panose="02020603050405020304" pitchFamily="18" charset="0"/>
                <a:cs typeface="Times New Roman" panose="02020603050405020304" pitchFamily="18" charset="0"/>
              </a:rPr>
              <a:t>     (Person job fit)  </a:t>
            </a:r>
          </a:p>
          <a:p>
            <a:pPr eaLnBrk="1" hangingPunct="1">
              <a:lnSpc>
                <a:spcPct val="90000"/>
              </a:lnSpc>
            </a:pPr>
            <a:endParaRPr lang="en-US" altLang="en-US" sz="2400" dirty="0">
              <a:latin typeface="Times New Roman" panose="02020603050405020304" pitchFamily="18" charset="0"/>
              <a:cs typeface="Times New Roman" panose="02020603050405020304" pitchFamily="18" charset="0"/>
            </a:endParaRPr>
          </a:p>
        </p:txBody>
      </p:sp>
      <p:sp>
        <p:nvSpPr>
          <p:cNvPr id="10" name="Rectangle 9"/>
          <p:cNvSpPr/>
          <p:nvPr/>
        </p:nvSpPr>
        <p:spPr>
          <a:xfrm>
            <a:off x="8069940" y="4930886"/>
            <a:ext cx="1669145" cy="689655"/>
          </a:xfrm>
          <a:prstGeom prst="rect">
            <a:avLst/>
          </a:prstGeom>
          <a:ln>
            <a:solidFill>
              <a:schemeClr val="accent1">
                <a:lumMod val="60000"/>
                <a:lumOff val="40000"/>
              </a:schemeClr>
            </a:solidFill>
          </a:ln>
          <a:effectLst>
            <a:glow rad="63500">
              <a:schemeClr val="accent1">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Job Satisfaction</a:t>
            </a:r>
            <a:endPar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2" name="Rectangle 11"/>
          <p:cNvSpPr/>
          <p:nvPr/>
        </p:nvSpPr>
        <p:spPr>
          <a:xfrm>
            <a:off x="4840514" y="5675339"/>
            <a:ext cx="1698169" cy="689655"/>
          </a:xfrm>
          <a:prstGeom prst="rect">
            <a:avLst/>
          </a:prstGeom>
          <a:ln>
            <a:solidFill>
              <a:schemeClr val="accent1">
                <a:lumMod val="60000"/>
                <a:lumOff val="40000"/>
              </a:schemeClr>
            </a:solidFill>
          </a:ln>
          <a:effectLst>
            <a:glow rad="63500">
              <a:schemeClr val="accent1">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Personality</a:t>
            </a:r>
          </a:p>
        </p:txBody>
      </p:sp>
      <p:sp>
        <p:nvSpPr>
          <p:cNvPr id="13" name="Rectangle 12"/>
          <p:cNvSpPr/>
          <p:nvPr/>
        </p:nvSpPr>
        <p:spPr>
          <a:xfrm>
            <a:off x="4789714" y="4058980"/>
            <a:ext cx="1799771" cy="689655"/>
          </a:xfrm>
          <a:prstGeom prst="rect">
            <a:avLst/>
          </a:prstGeom>
          <a:ln>
            <a:solidFill>
              <a:schemeClr val="accent1">
                <a:lumMod val="60000"/>
                <a:lumOff val="40000"/>
              </a:schemeClr>
            </a:solidFill>
          </a:ln>
          <a:effectLst>
            <a:glow rad="63500">
              <a:schemeClr val="accent1">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Environment</a:t>
            </a:r>
          </a:p>
        </p:txBody>
      </p:sp>
      <p:sp>
        <p:nvSpPr>
          <p:cNvPr id="14" name="Rectangle 13"/>
          <p:cNvSpPr/>
          <p:nvPr/>
        </p:nvSpPr>
        <p:spPr>
          <a:xfrm>
            <a:off x="8069940" y="2965959"/>
            <a:ext cx="1669145" cy="689655"/>
          </a:xfrm>
          <a:prstGeom prst="rect">
            <a:avLst/>
          </a:prstGeom>
          <a:ln>
            <a:solidFill>
              <a:schemeClr val="accent1">
                <a:lumMod val="60000"/>
                <a:lumOff val="40000"/>
              </a:schemeClr>
            </a:solidFill>
          </a:ln>
          <a:effectLst>
            <a:glow rad="63500">
              <a:schemeClr val="accent1">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Job</a:t>
            </a:r>
            <a:r>
              <a:rPr lang="en-US" dirty="0">
                <a:ln w="0"/>
                <a:solidFill>
                  <a:schemeClr val="tx1"/>
                </a:solidFill>
                <a:effectLst>
                  <a:outerShdw blurRad="38100" dist="19050" dir="2700000" algn="tl" rotWithShape="0">
                    <a:schemeClr val="dk1">
                      <a:alpha val="40000"/>
                    </a:schemeClr>
                  </a:outerShdw>
                </a:effectLst>
              </a:rPr>
              <a:t> </a:t>
            </a:r>
            <a:r>
              <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Satisfaction</a:t>
            </a:r>
            <a:endPar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5" name="Rectangle 14"/>
          <p:cNvSpPr/>
          <p:nvPr/>
        </p:nvSpPr>
        <p:spPr>
          <a:xfrm>
            <a:off x="4789715" y="2969701"/>
            <a:ext cx="1799770" cy="689655"/>
          </a:xfrm>
          <a:prstGeom prst="rect">
            <a:avLst/>
          </a:prstGeom>
          <a:ln>
            <a:solidFill>
              <a:schemeClr val="accent1">
                <a:lumMod val="60000"/>
                <a:lumOff val="40000"/>
              </a:schemeClr>
            </a:solidFill>
          </a:ln>
          <a:effectLst>
            <a:glow rad="63500">
              <a:schemeClr val="accent1">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Personality</a:t>
            </a:r>
            <a:endPar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6" name="Rectangle 15"/>
          <p:cNvSpPr/>
          <p:nvPr/>
        </p:nvSpPr>
        <p:spPr>
          <a:xfrm>
            <a:off x="8069940" y="1825623"/>
            <a:ext cx="1669145" cy="689655"/>
          </a:xfrm>
          <a:prstGeom prst="rect">
            <a:avLst/>
          </a:prstGeom>
          <a:ln>
            <a:solidFill>
              <a:schemeClr val="accent1">
                <a:lumMod val="60000"/>
                <a:lumOff val="40000"/>
              </a:schemeClr>
            </a:solidFill>
          </a:ln>
          <a:effectLst>
            <a:glow rad="63500">
              <a:schemeClr val="accent1">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Job</a:t>
            </a:r>
            <a:r>
              <a:rPr lang="en-US"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Satisfaction</a:t>
            </a:r>
            <a:endPar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7" name="Rectangle 16"/>
          <p:cNvSpPr/>
          <p:nvPr/>
        </p:nvSpPr>
        <p:spPr>
          <a:xfrm>
            <a:off x="4789712" y="1825624"/>
            <a:ext cx="1799774" cy="689655"/>
          </a:xfrm>
          <a:prstGeom prst="rect">
            <a:avLst/>
          </a:prstGeom>
          <a:ln>
            <a:solidFill>
              <a:schemeClr val="accent1">
                <a:lumMod val="60000"/>
                <a:lumOff val="40000"/>
              </a:schemeClr>
            </a:solidFill>
          </a:ln>
          <a:effectLst>
            <a:glow rad="63500">
              <a:schemeClr val="accent1">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Environment</a:t>
            </a:r>
            <a:endPar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 name="Right Arrow 3"/>
          <p:cNvSpPr/>
          <p:nvPr/>
        </p:nvSpPr>
        <p:spPr>
          <a:xfrm>
            <a:off x="6840509" y="2033957"/>
            <a:ext cx="978408" cy="294366"/>
          </a:xfrm>
          <a:prstGeom prst="rightArrow">
            <a:avLst/>
          </a:prstGeom>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9" name="Right Arrow 18"/>
          <p:cNvSpPr/>
          <p:nvPr/>
        </p:nvSpPr>
        <p:spPr>
          <a:xfrm>
            <a:off x="5747882" y="5109839"/>
            <a:ext cx="2151514" cy="223841"/>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6840509" y="3178939"/>
            <a:ext cx="978408" cy="262762"/>
          </a:xfrm>
          <a:prstGeom prst="rightArrow">
            <a:avLst/>
          </a:prstGeom>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1" name="Right Arrow 20"/>
          <p:cNvSpPr/>
          <p:nvPr/>
        </p:nvSpPr>
        <p:spPr>
          <a:xfrm rot="5400000">
            <a:off x="5438985" y="4897447"/>
            <a:ext cx="399625" cy="218168"/>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6200000">
            <a:off x="5434708" y="5310710"/>
            <a:ext cx="420882" cy="205466"/>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29852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266206" y="605641"/>
            <a:ext cx="9659587" cy="1096922"/>
          </a:xfrm>
        </p:spPr>
        <p:txBody>
          <a:bodyPr>
            <a:normAutofit/>
          </a:bodyPr>
          <a:lstStyle/>
          <a:p>
            <a:pPr eaLnBrk="1" hangingPunct="1"/>
            <a:r>
              <a:rPr lang="en-US" altLang="en-US" sz="3600" b="1" dirty="0">
                <a:latin typeface="Times New Roman" panose="02020603050405020304" pitchFamily="18" charset="0"/>
                <a:cs typeface="Times New Roman" panose="02020603050405020304" pitchFamily="18" charset="0"/>
              </a:rPr>
              <a:t>Antecedents of Job </a:t>
            </a:r>
            <a:r>
              <a:rPr lang="en-US" altLang="en-US" sz="3600" b="1" dirty="0" smtClean="0">
                <a:latin typeface="Times New Roman" panose="02020603050405020304" pitchFamily="18" charset="0"/>
                <a:cs typeface="Times New Roman" panose="02020603050405020304" pitchFamily="18" charset="0"/>
              </a:rPr>
              <a:t>Satisfaction: Environmental  </a:t>
            </a:r>
            <a:endParaRPr lang="en-US" altLang="en-US" sz="3600" b="1" dirty="0">
              <a:latin typeface="Times New Roman" panose="02020603050405020304" pitchFamily="18" charset="0"/>
              <a:cs typeface="Times New Roman" panose="02020603050405020304" pitchFamily="18" charset="0"/>
            </a:endParaRPr>
          </a:p>
        </p:txBody>
      </p:sp>
      <p:sp>
        <p:nvSpPr>
          <p:cNvPr id="24579" name="Rectangle 3"/>
          <p:cNvSpPr>
            <a:spLocks noGrp="1" noChangeArrowheads="1"/>
          </p:cNvSpPr>
          <p:nvPr>
            <p:ph type="body" idx="1"/>
          </p:nvPr>
        </p:nvSpPr>
        <p:spPr/>
        <p:txBody>
          <a:bodyPr/>
          <a:lstStyle/>
          <a:p>
            <a:pPr eaLnBrk="1" hangingPunct="1">
              <a:lnSpc>
                <a:spcPct val="90000"/>
              </a:lnSpc>
            </a:pPr>
            <a:r>
              <a:rPr lang="en-US" altLang="en-US" sz="2400" b="1" dirty="0">
                <a:latin typeface="Times New Roman" panose="02020603050405020304" pitchFamily="18" charset="0"/>
                <a:cs typeface="Times New Roman" panose="02020603050405020304" pitchFamily="18" charset="0"/>
              </a:rPr>
              <a:t>Job </a:t>
            </a:r>
            <a:r>
              <a:rPr lang="en-US" altLang="en-US" sz="2400" b="1" dirty="0" smtClean="0">
                <a:latin typeface="Times New Roman" panose="02020603050405020304" pitchFamily="18" charset="0"/>
                <a:cs typeface="Times New Roman" panose="02020603050405020304" pitchFamily="18" charset="0"/>
              </a:rPr>
              <a:t>characteristics: Content and nature of Job tasks.</a:t>
            </a:r>
            <a:endParaRPr lang="en-US" altLang="en-US" sz="2400" b="1" dirty="0">
              <a:latin typeface="Times New Roman" panose="02020603050405020304" pitchFamily="18" charset="0"/>
              <a:cs typeface="Times New Roman" panose="02020603050405020304" pitchFamily="18" charset="0"/>
            </a:endParaRPr>
          </a:p>
          <a:p>
            <a:pPr lvl="1" eaLnBrk="1" hangingPunct="1">
              <a:lnSpc>
                <a:spcPct val="90000"/>
              </a:lnSpc>
            </a:pPr>
            <a:r>
              <a:rPr lang="en-US" altLang="en-US" dirty="0">
                <a:latin typeface="Times New Roman" panose="02020603050405020304" pitchFamily="18" charset="0"/>
                <a:cs typeface="Times New Roman" panose="02020603050405020304" pitchFamily="18" charset="0"/>
              </a:rPr>
              <a:t>Hackman &amp; </a:t>
            </a:r>
            <a:r>
              <a:rPr lang="en-US" altLang="en-US" dirty="0" smtClean="0">
                <a:latin typeface="Times New Roman" panose="02020603050405020304" pitchFamily="18" charset="0"/>
                <a:cs typeface="Times New Roman" panose="02020603050405020304" pitchFamily="18" charset="0"/>
              </a:rPr>
              <a:t>Oldham(1976) Job Characteristics Theory </a:t>
            </a:r>
            <a:endParaRPr lang="en-US" altLang="en-US" dirty="0">
              <a:latin typeface="Times New Roman" panose="02020603050405020304" pitchFamily="18" charset="0"/>
              <a:cs typeface="Times New Roman" panose="02020603050405020304" pitchFamily="18" charset="0"/>
            </a:endParaRPr>
          </a:p>
          <a:p>
            <a:pPr lvl="1" eaLnBrk="1" hangingPunct="1">
              <a:lnSpc>
                <a:spcPct val="90000"/>
              </a:lnSpc>
            </a:pPr>
            <a:r>
              <a:rPr lang="en-US" altLang="en-US" dirty="0">
                <a:latin typeface="Times New Roman" panose="02020603050405020304" pitchFamily="18" charset="0"/>
                <a:cs typeface="Times New Roman" panose="02020603050405020304" pitchFamily="18" charset="0"/>
              </a:rPr>
              <a:t>Characteristics </a:t>
            </a:r>
            <a:r>
              <a:rPr lang="en-US" altLang="en-US" dirty="0">
                <a:latin typeface="Times New Roman" panose="02020603050405020304" pitchFamily="18" charset="0"/>
                <a:cs typeface="Times New Roman" panose="02020603050405020304" pitchFamily="18" charset="0"/>
                <a:sym typeface="Wingdings" panose="05000000000000000000" pitchFamily="2" charset="2"/>
              </a:rPr>
              <a:t> Psychological States  Job satisfaction</a:t>
            </a:r>
          </a:p>
          <a:p>
            <a:pPr lvl="1" eaLnBrk="1" hangingPunct="1">
              <a:lnSpc>
                <a:spcPct val="90000"/>
              </a:lnSpc>
            </a:pPr>
            <a:r>
              <a:rPr lang="en-US" altLang="en-US" dirty="0">
                <a:latin typeface="Times New Roman" panose="02020603050405020304" pitchFamily="18" charset="0"/>
                <a:cs typeface="Times New Roman" panose="02020603050405020304" pitchFamily="18" charset="0"/>
                <a:sym typeface="Wingdings" panose="05000000000000000000" pitchFamily="2" charset="2"/>
              </a:rPr>
              <a:t>Strong research support linking perceptions of characteristics to job satisfaction</a:t>
            </a:r>
          </a:p>
          <a:p>
            <a:pPr lvl="1" eaLnBrk="1" hangingPunct="1">
              <a:lnSpc>
                <a:spcPct val="90000"/>
              </a:lnSpc>
            </a:pPr>
            <a:r>
              <a:rPr lang="en-US" altLang="en-US" dirty="0">
                <a:latin typeface="Times New Roman" panose="02020603050405020304" pitchFamily="18" charset="0"/>
                <a:cs typeface="Times New Roman" panose="02020603050405020304" pitchFamily="18" charset="0"/>
                <a:sym typeface="Wingdings" panose="05000000000000000000" pitchFamily="2" charset="2"/>
              </a:rPr>
              <a:t>Weak research support linking objective characteristics to job satisfaction</a:t>
            </a:r>
          </a:p>
          <a:p>
            <a:pPr eaLnBrk="1" hangingPunct="1">
              <a:lnSpc>
                <a:spcPct val="90000"/>
              </a:lnSpc>
            </a:pPr>
            <a:r>
              <a:rPr lang="en-US" altLang="en-US" sz="2400" b="1" dirty="0">
                <a:latin typeface="Times New Roman" panose="02020603050405020304" pitchFamily="18" charset="0"/>
                <a:cs typeface="Times New Roman" panose="02020603050405020304" pitchFamily="18" charset="0"/>
              </a:rPr>
              <a:t>Pay</a:t>
            </a:r>
          </a:p>
          <a:p>
            <a:pPr lvl="1" eaLnBrk="1" hangingPunct="1">
              <a:lnSpc>
                <a:spcPct val="90000"/>
              </a:lnSpc>
            </a:pPr>
            <a:r>
              <a:rPr lang="en-US" altLang="en-US" dirty="0">
                <a:latin typeface="Times New Roman" panose="02020603050405020304" pitchFamily="18" charset="0"/>
                <a:cs typeface="Times New Roman" panose="02020603050405020304" pitchFamily="18" charset="0"/>
              </a:rPr>
              <a:t>Salary compared to people in same job more important than different jobs</a:t>
            </a:r>
          </a:p>
          <a:p>
            <a:pPr eaLnBrk="1" hangingPunct="1">
              <a:lnSpc>
                <a:spcPct val="90000"/>
              </a:lnSpc>
            </a:pPr>
            <a:r>
              <a:rPr lang="en-US" altLang="en-US" sz="2400" b="1" dirty="0">
                <a:latin typeface="Times New Roman" panose="02020603050405020304" pitchFamily="18" charset="0"/>
                <a:cs typeface="Times New Roman" panose="02020603050405020304" pitchFamily="18" charset="0"/>
              </a:rPr>
              <a:t>Justice</a:t>
            </a:r>
          </a:p>
          <a:p>
            <a:pPr lvl="1" eaLnBrk="1" hangingPunct="1">
              <a:lnSpc>
                <a:spcPct val="90000"/>
              </a:lnSpc>
            </a:pPr>
            <a:r>
              <a:rPr lang="en-US" altLang="en-US" dirty="0">
                <a:latin typeface="Times New Roman" panose="02020603050405020304" pitchFamily="18" charset="0"/>
                <a:cs typeface="Times New Roman" panose="02020603050405020304" pitchFamily="18" charset="0"/>
              </a:rPr>
              <a:t>Distributive and Procedural related to global and facet satisfaction</a:t>
            </a:r>
          </a:p>
          <a:p>
            <a:pPr eaLnBrk="1" hangingPunct="1">
              <a:lnSpc>
                <a:spcPct val="90000"/>
              </a:lnSpc>
            </a:pPr>
            <a:endParaRPr lang="en-US" alt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450783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266206" y="605641"/>
            <a:ext cx="9659587" cy="1096922"/>
          </a:xfrm>
        </p:spPr>
        <p:txBody>
          <a:bodyPr>
            <a:normAutofit/>
          </a:bodyPr>
          <a:lstStyle/>
          <a:p>
            <a:pPr eaLnBrk="1" hangingPunct="1"/>
            <a:r>
              <a:rPr lang="en-US" altLang="en-US" sz="3600" b="1" dirty="0">
                <a:latin typeface="Times New Roman" panose="02020603050405020304" pitchFamily="18" charset="0"/>
                <a:cs typeface="Times New Roman" panose="02020603050405020304" pitchFamily="18" charset="0"/>
              </a:rPr>
              <a:t>Antecedents of Job </a:t>
            </a:r>
            <a:r>
              <a:rPr lang="en-US" altLang="en-US" sz="3600" b="1" dirty="0" smtClean="0">
                <a:latin typeface="Times New Roman" panose="02020603050405020304" pitchFamily="18" charset="0"/>
                <a:cs typeface="Times New Roman" panose="02020603050405020304" pitchFamily="18" charset="0"/>
              </a:rPr>
              <a:t>Satisfaction: Environmental  </a:t>
            </a:r>
            <a:endParaRPr lang="en-US" altLang="en-US" sz="3600" b="1" dirty="0">
              <a:latin typeface="Times New Roman" panose="02020603050405020304" pitchFamily="18" charset="0"/>
              <a:cs typeface="Times New Roman" panose="02020603050405020304" pitchFamily="18" charset="0"/>
            </a:endParaRPr>
          </a:p>
        </p:txBody>
      </p:sp>
      <p:sp>
        <p:nvSpPr>
          <p:cNvPr id="24579" name="Rectangle 3"/>
          <p:cNvSpPr>
            <a:spLocks noGrp="1" noChangeArrowheads="1"/>
          </p:cNvSpPr>
          <p:nvPr>
            <p:ph type="body" idx="1"/>
          </p:nvPr>
        </p:nvSpPr>
        <p:spPr>
          <a:xfrm>
            <a:off x="742950" y="1663700"/>
            <a:ext cx="10515600" cy="4351338"/>
          </a:xfrm>
        </p:spPr>
        <p:txBody>
          <a:bodyPr>
            <a:normAutofit/>
          </a:bodyPr>
          <a:lstStyle/>
          <a:p>
            <a:pPr marL="0" indent="0" eaLnBrk="1" hangingPunct="1">
              <a:lnSpc>
                <a:spcPct val="90000"/>
              </a:lnSpc>
              <a:buNone/>
            </a:pPr>
            <a:r>
              <a:rPr lang="en-US" altLang="en-US" sz="2400" b="1" dirty="0">
                <a:latin typeface="Times New Roman" panose="02020603050405020304" pitchFamily="18" charset="0"/>
                <a:cs typeface="Times New Roman" panose="02020603050405020304" pitchFamily="18" charset="0"/>
              </a:rPr>
              <a:t>Job </a:t>
            </a:r>
            <a:r>
              <a:rPr lang="en-US" altLang="en-US" sz="2400" b="1" dirty="0" smtClean="0">
                <a:latin typeface="Times New Roman" panose="02020603050405020304" pitchFamily="18" charset="0"/>
                <a:cs typeface="Times New Roman" panose="02020603050405020304" pitchFamily="18" charset="0"/>
              </a:rPr>
              <a:t>characteristics: Content and nature of Job tasks .</a:t>
            </a:r>
          </a:p>
          <a:p>
            <a:pPr marL="0" indent="0" eaLnBrk="1" hangingPunct="1">
              <a:lnSpc>
                <a:spcPct val="90000"/>
              </a:lnSpc>
              <a:buNone/>
            </a:pPr>
            <a:r>
              <a:rPr lang="en-US" altLang="en-US" sz="2400" dirty="0" smtClean="0">
                <a:latin typeface="Times New Roman" panose="02020603050405020304" pitchFamily="18" charset="0"/>
                <a:cs typeface="Times New Roman" panose="02020603050405020304" pitchFamily="18" charset="0"/>
              </a:rPr>
              <a:t>Hackman </a:t>
            </a:r>
            <a:r>
              <a:rPr lang="en-US" altLang="en-US" sz="2400" dirty="0">
                <a:latin typeface="Times New Roman" panose="02020603050405020304" pitchFamily="18" charset="0"/>
                <a:cs typeface="Times New Roman" panose="02020603050405020304" pitchFamily="18" charset="0"/>
              </a:rPr>
              <a:t>&amp; </a:t>
            </a:r>
            <a:r>
              <a:rPr lang="en-US" altLang="en-US" sz="2400" dirty="0" smtClean="0">
                <a:latin typeface="Times New Roman" panose="02020603050405020304" pitchFamily="18" charset="0"/>
                <a:cs typeface="Times New Roman" panose="02020603050405020304" pitchFamily="18" charset="0"/>
              </a:rPr>
              <a:t>Oldham(1976) Job Characteristics Theory.</a:t>
            </a:r>
          </a:p>
          <a:p>
            <a:pPr lvl="1"/>
            <a:r>
              <a:rPr lang="en-US" altLang="en-US" sz="2000" b="1" dirty="0" smtClean="0">
                <a:latin typeface="Times New Roman" panose="02020603050405020304" pitchFamily="18" charset="0"/>
                <a:cs typeface="Times New Roman" panose="02020603050405020304" pitchFamily="18" charset="0"/>
              </a:rPr>
              <a:t>Skill Variety</a:t>
            </a:r>
            <a:r>
              <a:rPr lang="en-US" altLang="en-US" sz="2000" dirty="0" smtClean="0">
                <a:latin typeface="Times New Roman" panose="02020603050405020304" pitchFamily="18" charset="0"/>
                <a:cs typeface="Times New Roman" panose="02020603050405020304" pitchFamily="18" charset="0"/>
              </a:rPr>
              <a:t>: The number of skills necessary to do the job.</a:t>
            </a:r>
          </a:p>
          <a:p>
            <a:pPr lvl="1"/>
            <a:r>
              <a:rPr lang="en-US" altLang="en-US" sz="2000" b="1" dirty="0" smtClean="0">
                <a:latin typeface="Times New Roman" panose="02020603050405020304" pitchFamily="18" charset="0"/>
                <a:cs typeface="Times New Roman" panose="02020603050405020304" pitchFamily="18" charset="0"/>
              </a:rPr>
              <a:t>Task Identity</a:t>
            </a:r>
            <a:r>
              <a:rPr lang="en-US" altLang="en-US" sz="2000" dirty="0" smtClean="0">
                <a:latin typeface="Times New Roman" panose="02020603050405020304" pitchFamily="18" charset="0"/>
                <a:cs typeface="Times New Roman" panose="02020603050405020304" pitchFamily="18" charset="0"/>
              </a:rPr>
              <a:t>: Whether or not employee does the entire job or the part of the job.</a:t>
            </a:r>
          </a:p>
          <a:p>
            <a:pPr lvl="1"/>
            <a:r>
              <a:rPr lang="en-US" altLang="en-US" sz="2000" b="1" dirty="0" smtClean="0">
                <a:latin typeface="Times New Roman" panose="02020603050405020304" pitchFamily="18" charset="0"/>
                <a:cs typeface="Times New Roman" panose="02020603050405020304" pitchFamily="18" charset="0"/>
              </a:rPr>
              <a:t>Task Significance</a:t>
            </a:r>
            <a:r>
              <a:rPr lang="en-US" altLang="en-US" sz="2000" dirty="0" smtClean="0">
                <a:latin typeface="Times New Roman" panose="02020603050405020304" pitchFamily="18" charset="0"/>
                <a:cs typeface="Times New Roman" panose="02020603050405020304" pitchFamily="18" charset="0"/>
              </a:rPr>
              <a:t>: The impact of job has on other people.</a:t>
            </a:r>
          </a:p>
          <a:p>
            <a:pPr lvl="1"/>
            <a:r>
              <a:rPr lang="en-US" altLang="en-US" sz="2000" b="1" dirty="0" smtClean="0">
                <a:latin typeface="Times New Roman" panose="02020603050405020304" pitchFamily="18" charset="0"/>
                <a:cs typeface="Times New Roman" panose="02020603050405020304" pitchFamily="18" charset="0"/>
              </a:rPr>
              <a:t>Autonomy:</a:t>
            </a:r>
            <a:r>
              <a:rPr lang="en-US" altLang="en-US" sz="2000" dirty="0" smtClean="0">
                <a:latin typeface="Times New Roman" panose="02020603050405020304" pitchFamily="18" charset="0"/>
                <a:cs typeface="Times New Roman" panose="02020603050405020304" pitchFamily="18" charset="0"/>
              </a:rPr>
              <a:t> The freedom of employees have to do the jobs as they see fit.</a:t>
            </a:r>
          </a:p>
          <a:p>
            <a:pPr lvl="1"/>
            <a:r>
              <a:rPr lang="en-US" altLang="en-US" sz="2000" b="1" dirty="0" smtClean="0">
                <a:latin typeface="Times New Roman" panose="02020603050405020304" pitchFamily="18" charset="0"/>
                <a:cs typeface="Times New Roman" panose="02020603050405020304" pitchFamily="18" charset="0"/>
              </a:rPr>
              <a:t>Task feedback</a:t>
            </a:r>
            <a:r>
              <a:rPr lang="en-US" altLang="en-US" sz="2000" dirty="0" smtClean="0">
                <a:latin typeface="Times New Roman" panose="02020603050405020304" pitchFamily="18" charset="0"/>
                <a:cs typeface="Times New Roman" panose="02020603050405020304" pitchFamily="18" charset="0"/>
              </a:rPr>
              <a:t>: The extent to which it is obvious to the  employee that they are doing their job correctly.</a:t>
            </a:r>
          </a:p>
          <a:p>
            <a:pPr marL="0" indent="0" eaLnBrk="1" hangingPunct="1">
              <a:lnSpc>
                <a:spcPct val="90000"/>
              </a:lnSpc>
              <a:buNone/>
            </a:pPr>
            <a:r>
              <a:rPr lang="en-US" altLang="en-US" sz="2400" dirty="0" smtClean="0">
                <a:latin typeface="Times New Roman" panose="02020603050405020304" pitchFamily="18" charset="0"/>
                <a:cs typeface="Times New Roman" panose="02020603050405020304" pitchFamily="18" charset="0"/>
              </a:rPr>
              <a:t>Combined these 5 core define scope or complexity and challenges of job.</a:t>
            </a:r>
          </a:p>
          <a:p>
            <a:pPr marL="0" indent="0" eaLnBrk="1" hangingPunct="1">
              <a:lnSpc>
                <a:spcPct val="90000"/>
              </a:lnSpc>
              <a:buNone/>
            </a:pPr>
            <a:r>
              <a:rPr lang="en-US" altLang="en-US" sz="2400" dirty="0" smtClean="0">
                <a:latin typeface="Times New Roman" panose="02020603050405020304" pitchFamily="18" charset="0"/>
                <a:cs typeface="Times New Roman" panose="02020603050405020304" pitchFamily="18" charset="0"/>
              </a:rPr>
              <a:t>High scope leads to job satisfaction and low scope leads to boredom and dissatisfaction </a:t>
            </a:r>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70035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algn="ctr" eaLnBrk="1" hangingPunct="1"/>
            <a:r>
              <a:rPr lang="en-US" altLang="en-US" sz="3200" dirty="0"/>
              <a:t>Job Characteristics Theory</a:t>
            </a:r>
          </a:p>
        </p:txBody>
      </p:sp>
      <p:pic>
        <p:nvPicPr>
          <p:cNvPr id="25603" name="Picture 4" descr="C:\Documents and Settings\Paul\My Documents\My Documents\Website\iobook\4e\0030-n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7622" y="1486151"/>
            <a:ext cx="60960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16388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266206" y="291316"/>
            <a:ext cx="9659587" cy="1096922"/>
          </a:xfrm>
        </p:spPr>
        <p:txBody>
          <a:bodyPr>
            <a:normAutofit/>
          </a:bodyPr>
          <a:lstStyle/>
          <a:p>
            <a:pPr eaLnBrk="1" hangingPunct="1"/>
            <a:r>
              <a:rPr lang="en-US" altLang="en-US" sz="3600" b="1" dirty="0">
                <a:latin typeface="Times New Roman" panose="02020603050405020304" pitchFamily="18" charset="0"/>
                <a:cs typeface="Times New Roman" panose="02020603050405020304" pitchFamily="18" charset="0"/>
              </a:rPr>
              <a:t>Antecedents of Job </a:t>
            </a:r>
            <a:r>
              <a:rPr lang="en-US" altLang="en-US" sz="3600" b="1" dirty="0" smtClean="0">
                <a:latin typeface="Times New Roman" panose="02020603050405020304" pitchFamily="18" charset="0"/>
                <a:cs typeface="Times New Roman" panose="02020603050405020304" pitchFamily="18" charset="0"/>
              </a:rPr>
              <a:t>Satisfaction: Environmental  </a:t>
            </a:r>
            <a:endParaRPr lang="en-US" altLang="en-US" sz="3600" b="1" dirty="0">
              <a:latin typeface="Times New Roman" panose="02020603050405020304" pitchFamily="18" charset="0"/>
              <a:cs typeface="Times New Roman" panose="02020603050405020304" pitchFamily="18" charset="0"/>
            </a:endParaRPr>
          </a:p>
        </p:txBody>
      </p:sp>
      <p:sp>
        <p:nvSpPr>
          <p:cNvPr id="24579" name="Rectangle 3"/>
          <p:cNvSpPr>
            <a:spLocks noGrp="1" noChangeArrowheads="1"/>
          </p:cNvSpPr>
          <p:nvPr>
            <p:ph type="body" idx="1"/>
          </p:nvPr>
        </p:nvSpPr>
        <p:spPr>
          <a:xfrm>
            <a:off x="838200" y="1558925"/>
            <a:ext cx="10515600" cy="4351338"/>
          </a:xfrm>
        </p:spPr>
        <p:txBody>
          <a:bodyPr>
            <a:normAutofit/>
          </a:bodyPr>
          <a:lstStyle/>
          <a:p>
            <a:pPr marL="0" indent="0" eaLnBrk="1" hangingPunct="1">
              <a:lnSpc>
                <a:spcPct val="90000"/>
              </a:lnSpc>
              <a:buNone/>
            </a:pPr>
            <a:r>
              <a:rPr lang="en-US" altLang="en-US" b="1" u="sng" dirty="0" smtClean="0">
                <a:latin typeface="Times New Roman" panose="02020603050405020304" pitchFamily="18" charset="0"/>
                <a:cs typeface="Times New Roman" panose="02020603050405020304" pitchFamily="18" charset="0"/>
              </a:rPr>
              <a:t>Pay</a:t>
            </a:r>
          </a:p>
          <a:p>
            <a:r>
              <a:rPr lang="en-US" altLang="en-US" sz="2400" dirty="0" smtClean="0">
                <a:latin typeface="Times New Roman" panose="02020603050405020304" pitchFamily="18" charset="0"/>
                <a:cs typeface="Times New Roman" panose="02020603050405020304" pitchFamily="18" charset="0"/>
              </a:rPr>
              <a:t>Global satisfaction</a:t>
            </a:r>
          </a:p>
          <a:p>
            <a:r>
              <a:rPr lang="en-US" altLang="en-US" sz="2400" dirty="0" smtClean="0">
                <a:latin typeface="Times New Roman" panose="02020603050405020304" pitchFamily="18" charset="0"/>
                <a:cs typeface="Times New Roman" panose="02020603050405020304" pitchFamily="18" charset="0"/>
              </a:rPr>
              <a:t>Strongly relates to facet of pay satisfaction.</a:t>
            </a:r>
          </a:p>
          <a:p>
            <a:r>
              <a:rPr lang="en-US" altLang="en-US" sz="2400" dirty="0" smtClean="0">
                <a:latin typeface="Times New Roman" panose="02020603050405020304" pitchFamily="18" charset="0"/>
                <a:cs typeface="Times New Roman" panose="02020603050405020304" pitchFamily="18" charset="0"/>
              </a:rPr>
              <a:t>Fairness with which pay is distributed.</a:t>
            </a:r>
          </a:p>
          <a:p>
            <a:r>
              <a:rPr lang="en-US" altLang="en-US" sz="2400" dirty="0" smtClean="0">
                <a:latin typeface="Times New Roman" panose="02020603050405020304" pitchFamily="18" charset="0"/>
                <a:cs typeface="Times New Roman" panose="02020603050405020304" pitchFamily="18" charset="0"/>
              </a:rPr>
              <a:t>Equity is more important determinant of pay satisfaction than the actual pay.</a:t>
            </a:r>
          </a:p>
          <a:p>
            <a:r>
              <a:rPr lang="en-US" altLang="en-US" sz="2400" dirty="0" smtClean="0">
                <a:latin typeface="Times New Roman" panose="02020603050405020304" pitchFamily="18" charset="0"/>
                <a:cs typeface="Times New Roman" panose="02020603050405020304" pitchFamily="18" charset="0"/>
              </a:rPr>
              <a:t>Pay satisfaction is affected by comparison with the same job rather than comparison in general.</a:t>
            </a:r>
          </a:p>
          <a:p>
            <a:r>
              <a:rPr lang="en-US" altLang="en-US" sz="2400" dirty="0" smtClean="0">
                <a:latin typeface="Times New Roman" panose="02020603050405020304" pitchFamily="18" charset="0"/>
                <a:cs typeface="Times New Roman" panose="02020603050405020304" pitchFamily="18" charset="0"/>
              </a:rPr>
              <a:t>Considerable research has demonstrated positive relationship between pay and organizational performance.</a:t>
            </a:r>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64726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266206" y="605641"/>
            <a:ext cx="9659587" cy="1096922"/>
          </a:xfrm>
        </p:spPr>
        <p:txBody>
          <a:bodyPr>
            <a:normAutofit/>
          </a:bodyPr>
          <a:lstStyle/>
          <a:p>
            <a:pPr eaLnBrk="1" hangingPunct="1"/>
            <a:r>
              <a:rPr lang="en-US" altLang="en-US" sz="3600" b="1" dirty="0">
                <a:latin typeface="Times New Roman" panose="02020603050405020304" pitchFamily="18" charset="0"/>
                <a:cs typeface="Times New Roman" panose="02020603050405020304" pitchFamily="18" charset="0"/>
              </a:rPr>
              <a:t>Antecedents of Job </a:t>
            </a:r>
            <a:r>
              <a:rPr lang="en-US" altLang="en-US" sz="3600" b="1" dirty="0" smtClean="0">
                <a:latin typeface="Times New Roman" panose="02020603050405020304" pitchFamily="18" charset="0"/>
                <a:cs typeface="Times New Roman" panose="02020603050405020304" pitchFamily="18" charset="0"/>
              </a:rPr>
              <a:t>Satisfaction: Environmental  </a:t>
            </a:r>
            <a:endParaRPr lang="en-US" altLang="en-US" sz="3600" b="1" dirty="0">
              <a:latin typeface="Times New Roman" panose="02020603050405020304" pitchFamily="18" charset="0"/>
              <a:cs typeface="Times New Roman" panose="02020603050405020304" pitchFamily="18" charset="0"/>
            </a:endParaRPr>
          </a:p>
        </p:txBody>
      </p:sp>
      <p:sp>
        <p:nvSpPr>
          <p:cNvPr id="24579" name="Rectangle 3"/>
          <p:cNvSpPr>
            <a:spLocks noGrp="1" noChangeArrowheads="1"/>
          </p:cNvSpPr>
          <p:nvPr>
            <p:ph type="body" idx="1"/>
          </p:nvPr>
        </p:nvSpPr>
        <p:spPr/>
        <p:txBody>
          <a:bodyPr>
            <a:normAutofit fontScale="92500" lnSpcReduction="10000"/>
          </a:bodyPr>
          <a:lstStyle/>
          <a:p>
            <a:pPr marL="0" indent="0" eaLnBrk="1" hangingPunct="1">
              <a:lnSpc>
                <a:spcPct val="90000"/>
              </a:lnSpc>
              <a:buNone/>
            </a:pPr>
            <a:r>
              <a:rPr lang="en-US" altLang="en-US" b="1" u="sng" dirty="0" smtClean="0">
                <a:latin typeface="Times New Roman" panose="02020603050405020304" pitchFamily="18" charset="0"/>
                <a:cs typeface="Times New Roman" panose="02020603050405020304" pitchFamily="18" charset="0"/>
              </a:rPr>
              <a:t>Pay-Perceived Pay Equity</a:t>
            </a:r>
          </a:p>
          <a:p>
            <a:r>
              <a:rPr lang="en-US" altLang="en-US" sz="2600" dirty="0" smtClean="0">
                <a:latin typeface="Times New Roman" panose="02020603050405020304" pitchFamily="18" charset="0"/>
                <a:cs typeface="Times New Roman" panose="02020603050405020304" pitchFamily="18" charset="0"/>
              </a:rPr>
              <a:t>The perceived equity or fairness of ones pay can be more important than actual pay.</a:t>
            </a:r>
          </a:p>
          <a:p>
            <a:r>
              <a:rPr lang="en-US" altLang="en-US" sz="2600" dirty="0" smtClean="0">
                <a:latin typeface="Times New Roman" panose="02020603050405020304" pitchFamily="18" charset="0"/>
                <a:cs typeface="Times New Roman" panose="02020603050405020304" pitchFamily="18" charset="0"/>
              </a:rPr>
              <a:t>Survey Respondents has reported that if people with similar qualifications earn more than they did leads to dissatisfaction with their pay.</a:t>
            </a:r>
          </a:p>
          <a:p>
            <a:r>
              <a:rPr lang="en-US" altLang="en-US" sz="2600" dirty="0" smtClean="0">
                <a:latin typeface="Times New Roman" panose="02020603050405020304" pitchFamily="18" charset="0"/>
                <a:cs typeface="Times New Roman" panose="02020603050405020304" pitchFamily="18" charset="0"/>
              </a:rPr>
              <a:t>People who think that their salaries are higher than those of their colleagues are likely to be more satisfied with their pay.</a:t>
            </a:r>
          </a:p>
          <a:p>
            <a:r>
              <a:rPr lang="en-US" altLang="en-US" sz="2600" dirty="0" smtClean="0">
                <a:latin typeface="Times New Roman" panose="02020603050405020304" pitchFamily="18" charset="0"/>
                <a:cs typeface="Times New Roman" panose="02020603050405020304" pitchFamily="18" charset="0"/>
              </a:rPr>
              <a:t>It is subjective assumption with people developing personal standards of comparison.</a:t>
            </a:r>
          </a:p>
          <a:p>
            <a:r>
              <a:rPr lang="en-US" altLang="en-US" sz="2600" dirty="0" smtClean="0">
                <a:latin typeface="Times New Roman" panose="02020603050405020304" pitchFamily="18" charset="0"/>
                <a:cs typeface="Times New Roman" panose="02020603050405020304" pitchFamily="18" charset="0"/>
              </a:rPr>
              <a:t>Satisfaction with pay is determined by discrepancy between standard and actual salary.</a:t>
            </a:r>
          </a:p>
          <a:p>
            <a:endParaRPr lang="en-US" alt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04590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266206" y="605641"/>
            <a:ext cx="9659587" cy="1096922"/>
          </a:xfrm>
        </p:spPr>
        <p:txBody>
          <a:bodyPr>
            <a:normAutofit/>
          </a:bodyPr>
          <a:lstStyle/>
          <a:p>
            <a:pPr eaLnBrk="1" hangingPunct="1"/>
            <a:r>
              <a:rPr lang="en-US" altLang="en-US" sz="3600" b="1" dirty="0">
                <a:latin typeface="Times New Roman" panose="02020603050405020304" pitchFamily="18" charset="0"/>
                <a:cs typeface="Times New Roman" panose="02020603050405020304" pitchFamily="18" charset="0"/>
              </a:rPr>
              <a:t>Antecedents of Job </a:t>
            </a:r>
            <a:r>
              <a:rPr lang="en-US" altLang="en-US" sz="3600" b="1" dirty="0" smtClean="0">
                <a:latin typeface="Times New Roman" panose="02020603050405020304" pitchFamily="18" charset="0"/>
                <a:cs typeface="Times New Roman" panose="02020603050405020304" pitchFamily="18" charset="0"/>
              </a:rPr>
              <a:t>Satisfaction: Environmental  </a:t>
            </a:r>
            <a:endParaRPr lang="en-US" altLang="en-US" sz="3600" b="1" dirty="0">
              <a:latin typeface="Times New Roman" panose="02020603050405020304" pitchFamily="18" charset="0"/>
              <a:cs typeface="Times New Roman" panose="02020603050405020304" pitchFamily="18" charset="0"/>
            </a:endParaRPr>
          </a:p>
        </p:txBody>
      </p:sp>
      <p:sp>
        <p:nvSpPr>
          <p:cNvPr id="24579" name="Rectangle 3"/>
          <p:cNvSpPr>
            <a:spLocks noGrp="1" noChangeArrowheads="1"/>
          </p:cNvSpPr>
          <p:nvPr>
            <p:ph type="body" idx="1"/>
          </p:nvPr>
        </p:nvSpPr>
        <p:spPr/>
        <p:txBody>
          <a:bodyPr>
            <a:normAutofit/>
          </a:bodyPr>
          <a:lstStyle/>
          <a:p>
            <a:pPr marL="0" indent="0">
              <a:buNone/>
            </a:pPr>
            <a:r>
              <a:rPr lang="en-US" altLang="en-US" b="1" u="sng" dirty="0" smtClean="0">
                <a:latin typeface="Times New Roman" panose="02020603050405020304" pitchFamily="18" charset="0"/>
                <a:cs typeface="Times New Roman" panose="02020603050405020304" pitchFamily="18" charset="0"/>
              </a:rPr>
              <a:t>Pay - Merit Pay </a:t>
            </a:r>
            <a:r>
              <a:rPr lang="en-US" altLang="en-US" b="1" u="sng" dirty="0">
                <a:latin typeface="Times New Roman" panose="02020603050405020304" pitchFamily="18" charset="0"/>
                <a:cs typeface="Times New Roman" panose="02020603050405020304" pitchFamily="18" charset="0"/>
              </a:rPr>
              <a:t>and Wage Incentive Pay Systems</a:t>
            </a:r>
            <a:endParaRPr lang="en-US" altLang="en-US" b="1" u="sng" dirty="0" smtClean="0">
              <a:latin typeface="Times New Roman" panose="02020603050405020304" pitchFamily="18" charset="0"/>
              <a:cs typeface="Times New Roman" panose="02020603050405020304" pitchFamily="18" charset="0"/>
            </a:endParaRPr>
          </a:p>
          <a:p>
            <a:r>
              <a:rPr lang="en-US" altLang="en-US" sz="2400" dirty="0" smtClean="0">
                <a:latin typeface="Times New Roman" panose="02020603050405020304" pitchFamily="18" charset="0"/>
                <a:cs typeface="Times New Roman" panose="02020603050405020304" pitchFamily="18" charset="0"/>
              </a:rPr>
              <a:t>Merit pay or pay for performance means that the better performing worker in organization are paid more than less productive workers.</a:t>
            </a:r>
          </a:p>
          <a:p>
            <a:r>
              <a:rPr lang="en-US" altLang="en-US" sz="2400" dirty="0" smtClean="0">
                <a:latin typeface="Times New Roman" panose="02020603050405020304" pitchFamily="18" charset="0"/>
                <a:cs typeface="Times New Roman" panose="02020603050405020304" pitchFamily="18" charset="0"/>
              </a:rPr>
              <a:t>Also relate to degree to which managers rely to their subordinates expertise and support.</a:t>
            </a:r>
          </a:p>
          <a:p>
            <a:r>
              <a:rPr lang="en-US" altLang="en-US" sz="2400" dirty="0" smtClean="0">
                <a:latin typeface="Times New Roman" panose="02020603050405020304" pitchFamily="18" charset="0"/>
                <a:cs typeface="Times New Roman" panose="02020603050405020304" pitchFamily="18" charset="0"/>
              </a:rPr>
              <a:t>Cross cultural differences have also cited in the effectiveness of merit </a:t>
            </a:r>
            <a:r>
              <a:rPr lang="en-US" altLang="en-US" sz="2400" dirty="0">
                <a:latin typeface="Times New Roman" panose="02020603050405020304" pitchFamily="18" charset="0"/>
                <a:cs typeface="Times New Roman" panose="02020603050405020304" pitchFamily="18" charset="0"/>
              </a:rPr>
              <a:t>p</a:t>
            </a:r>
            <a:r>
              <a:rPr lang="en-US" altLang="en-US" sz="2400" dirty="0" smtClean="0">
                <a:latin typeface="Times New Roman" panose="02020603050405020304" pitchFamily="18" charset="0"/>
                <a:cs typeface="Times New Roman" panose="02020603050405020304" pitchFamily="18" charset="0"/>
              </a:rPr>
              <a:t>ay. Researchers have found that merit pay is more effective motivator in poorer countries than in rich countries.</a:t>
            </a:r>
            <a:endParaRPr lang="en-US" altLang="en-US" sz="2400" b="1" dirty="0">
              <a:latin typeface="Times New Roman" panose="02020603050405020304" pitchFamily="18" charset="0"/>
              <a:cs typeface="Times New Roman" panose="02020603050405020304" pitchFamily="18" charset="0"/>
            </a:endParaRPr>
          </a:p>
          <a:p>
            <a:r>
              <a:rPr lang="en-US" altLang="en-US" sz="2400" dirty="0">
                <a:latin typeface="Times New Roman" panose="02020603050405020304" pitchFamily="18" charset="0"/>
                <a:cs typeface="Times New Roman" panose="02020603050405020304" pitchFamily="18" charset="0"/>
              </a:rPr>
              <a:t>Wage incentive system are primary pay scheme where system provides incentive for higher job performance ( higher units produced).</a:t>
            </a:r>
          </a:p>
          <a:p>
            <a:endParaRPr lang="en-US" altLang="en-US" sz="2400" dirty="0" smtClean="0">
              <a:latin typeface="Times New Roman" panose="02020603050405020304" pitchFamily="18" charset="0"/>
              <a:cs typeface="Times New Roman" panose="02020603050405020304" pitchFamily="18" charset="0"/>
            </a:endParaRPr>
          </a:p>
          <a:p>
            <a:endParaRPr lang="en-US" alt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78395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266206" y="605641"/>
            <a:ext cx="9659587" cy="1096922"/>
          </a:xfrm>
        </p:spPr>
        <p:txBody>
          <a:bodyPr>
            <a:normAutofit/>
          </a:bodyPr>
          <a:lstStyle/>
          <a:p>
            <a:pPr eaLnBrk="1" hangingPunct="1"/>
            <a:r>
              <a:rPr lang="en-US" altLang="en-US" sz="3600" b="1" dirty="0">
                <a:latin typeface="Times New Roman" panose="02020603050405020304" pitchFamily="18" charset="0"/>
                <a:cs typeface="Times New Roman" panose="02020603050405020304" pitchFamily="18" charset="0"/>
              </a:rPr>
              <a:t>Antecedents of Job </a:t>
            </a:r>
            <a:r>
              <a:rPr lang="en-US" altLang="en-US" sz="3600" b="1" dirty="0" smtClean="0">
                <a:latin typeface="Times New Roman" panose="02020603050405020304" pitchFamily="18" charset="0"/>
                <a:cs typeface="Times New Roman" panose="02020603050405020304" pitchFamily="18" charset="0"/>
              </a:rPr>
              <a:t>Satisfaction: Environmental  </a:t>
            </a:r>
            <a:endParaRPr lang="en-US" altLang="en-US" sz="3600" b="1" dirty="0">
              <a:latin typeface="Times New Roman" panose="02020603050405020304" pitchFamily="18" charset="0"/>
              <a:cs typeface="Times New Roman" panose="02020603050405020304" pitchFamily="18" charset="0"/>
            </a:endParaRPr>
          </a:p>
        </p:txBody>
      </p:sp>
      <p:sp>
        <p:nvSpPr>
          <p:cNvPr id="24579" name="Rectangle 3"/>
          <p:cNvSpPr>
            <a:spLocks noGrp="1" noChangeArrowheads="1"/>
          </p:cNvSpPr>
          <p:nvPr>
            <p:ph type="body" idx="1"/>
          </p:nvPr>
        </p:nvSpPr>
        <p:spPr/>
        <p:txBody>
          <a:bodyPr>
            <a:normAutofit/>
          </a:bodyPr>
          <a:lstStyle/>
          <a:p>
            <a:pPr marL="0" indent="0">
              <a:buNone/>
            </a:pPr>
            <a:r>
              <a:rPr lang="en-US" altLang="en-US" b="1" u="sng" dirty="0" smtClean="0">
                <a:latin typeface="Times New Roman" panose="02020603050405020304" pitchFamily="18" charset="0"/>
                <a:cs typeface="Times New Roman" panose="02020603050405020304" pitchFamily="18" charset="0"/>
              </a:rPr>
              <a:t>Justice </a:t>
            </a:r>
          </a:p>
          <a:p>
            <a:r>
              <a:rPr lang="en-US" altLang="en-US" sz="2400" dirty="0" smtClean="0">
                <a:latin typeface="Times New Roman" panose="02020603050405020304" pitchFamily="18" charset="0"/>
                <a:cs typeface="Times New Roman" panose="02020603050405020304" pitchFamily="18" charset="0"/>
              </a:rPr>
              <a:t>Perception of fairness are important determinants of peoples behaviors and reaction to work.</a:t>
            </a:r>
          </a:p>
          <a:p>
            <a:r>
              <a:rPr lang="en-US" altLang="en-US" sz="2400" dirty="0" smtClean="0">
                <a:latin typeface="Times New Roman" panose="02020603050405020304" pitchFamily="18" charset="0"/>
                <a:cs typeface="Times New Roman" panose="02020603050405020304" pitchFamily="18" charset="0"/>
              </a:rPr>
              <a:t>Distributive justice is the extent to which people perceive the allotment of work and rewards are fair.</a:t>
            </a:r>
          </a:p>
          <a:p>
            <a:r>
              <a:rPr lang="en-US" altLang="en-US" sz="2400" dirty="0" smtClean="0">
                <a:latin typeface="Times New Roman" panose="02020603050405020304" pitchFamily="18" charset="0"/>
                <a:cs typeface="Times New Roman" panose="02020603050405020304" pitchFamily="18" charset="0"/>
              </a:rPr>
              <a:t>Procedural justice is the extent people perceive that the process by which rewards at work are allocated to be fair.</a:t>
            </a:r>
          </a:p>
          <a:p>
            <a:pPr marL="0" indent="0">
              <a:buNone/>
            </a:pPr>
            <a:r>
              <a:rPr lang="en-US" altLang="en-US" sz="2400" dirty="0" smtClean="0">
                <a:latin typeface="Times New Roman" panose="02020603050405020304" pitchFamily="18" charset="0"/>
                <a:cs typeface="Times New Roman" panose="02020603050405020304" pitchFamily="18" charset="0"/>
              </a:rPr>
              <a:t>The two forms have been linked to global and facet job satisfaction in </a:t>
            </a:r>
            <a:r>
              <a:rPr lang="en-US" altLang="en-US" sz="2400" dirty="0" err="1" smtClean="0">
                <a:latin typeface="Times New Roman" panose="02020603050405020304" pitchFamily="18" charset="0"/>
                <a:cs typeface="Times New Roman" panose="02020603050405020304" pitchFamily="18" charset="0"/>
              </a:rPr>
              <a:t>Choen-Charash</a:t>
            </a:r>
            <a:r>
              <a:rPr lang="en-US" altLang="en-US" sz="2400" dirty="0" smtClean="0">
                <a:latin typeface="Times New Roman" panose="02020603050405020304" pitchFamily="18" charset="0"/>
                <a:cs typeface="Times New Roman" panose="02020603050405020304" pitchFamily="18" charset="0"/>
              </a:rPr>
              <a:t> and </a:t>
            </a:r>
            <a:r>
              <a:rPr lang="en-US" altLang="en-US" sz="2400" dirty="0" err="1">
                <a:latin typeface="Times New Roman" panose="02020603050405020304" pitchFamily="18" charset="0"/>
                <a:cs typeface="Times New Roman" panose="02020603050405020304" pitchFamily="18" charset="0"/>
              </a:rPr>
              <a:t>S</a:t>
            </a:r>
            <a:r>
              <a:rPr lang="en-US" altLang="en-US" sz="2400" dirty="0" err="1" smtClean="0">
                <a:latin typeface="Times New Roman" panose="02020603050405020304" pitchFamily="18" charset="0"/>
                <a:cs typeface="Times New Roman" panose="02020603050405020304" pitchFamily="18" charset="0"/>
              </a:rPr>
              <a:t>epector</a:t>
            </a:r>
            <a:r>
              <a:rPr lang="en-US" altLang="en-US" sz="2400" dirty="0" smtClean="0">
                <a:latin typeface="Times New Roman" panose="02020603050405020304" pitchFamily="18" charset="0"/>
                <a:cs typeface="Times New Roman" panose="02020603050405020304" pitchFamily="18" charset="0"/>
              </a:rPr>
              <a:t> (2001)Meta analysis.</a:t>
            </a:r>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64967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8675" y="-547688"/>
            <a:ext cx="13849350" cy="7953375"/>
          </a:xfrm>
          <a:prstGeom prst="rect">
            <a:avLst/>
          </a:prstGeom>
        </p:spPr>
      </p:pic>
    </p:spTree>
    <p:extLst>
      <p:ext uri="{BB962C8B-B14F-4D97-AF65-F5344CB8AC3E}">
        <p14:creationId xmlns:p14="http://schemas.microsoft.com/office/powerpoint/2010/main" val="34104908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0" y="2495550"/>
            <a:ext cx="6096000" cy="1866900"/>
          </a:xfrm>
          <a:prstGeom prst="rect">
            <a:avLst/>
          </a:prstGeom>
        </p:spPr>
      </p:pic>
    </p:spTree>
    <p:extLst>
      <p:ext uri="{BB962C8B-B14F-4D97-AF65-F5344CB8AC3E}">
        <p14:creationId xmlns:p14="http://schemas.microsoft.com/office/powerpoint/2010/main" val="4084562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838200" y="0"/>
            <a:ext cx="10515600" cy="1325563"/>
          </a:xfrm>
        </p:spPr>
        <p:txBody>
          <a:bodyPr/>
          <a:lstStyle/>
          <a:p>
            <a:pPr algn="ctr" eaLnBrk="1" hangingPunct="1"/>
            <a:r>
              <a:rPr lang="en-US" altLang="en-US" sz="3200" b="1" dirty="0">
                <a:latin typeface="Times New Roman" panose="02020603050405020304" pitchFamily="18" charset="0"/>
                <a:cs typeface="Times New Roman" panose="02020603050405020304" pitchFamily="18" charset="0"/>
              </a:rPr>
              <a:t>Antecedents of Job Satisfaction: </a:t>
            </a:r>
            <a:r>
              <a:rPr lang="en-US" altLang="en-US" sz="3200" b="1" dirty="0" smtClean="0">
                <a:latin typeface="Times New Roman" panose="02020603050405020304" pitchFamily="18" charset="0"/>
                <a:cs typeface="Times New Roman" panose="02020603050405020304" pitchFamily="18" charset="0"/>
              </a:rPr>
              <a:t>Personal</a:t>
            </a:r>
            <a:endParaRPr lang="en-US" altLang="en-US" sz="3200" b="1" dirty="0">
              <a:latin typeface="Times New Roman" panose="02020603050405020304" pitchFamily="18" charset="0"/>
              <a:cs typeface="Times New Roman" panose="02020603050405020304" pitchFamily="18" charset="0"/>
            </a:endParaRPr>
          </a:p>
        </p:txBody>
      </p:sp>
      <p:sp>
        <p:nvSpPr>
          <p:cNvPr id="26627" name="Rectangle 3"/>
          <p:cNvSpPr>
            <a:spLocks noGrp="1" noChangeArrowheads="1"/>
          </p:cNvSpPr>
          <p:nvPr>
            <p:ph type="body" idx="1"/>
          </p:nvPr>
        </p:nvSpPr>
        <p:spPr>
          <a:xfrm>
            <a:off x="876300" y="1292225"/>
            <a:ext cx="10515600" cy="4351338"/>
          </a:xfrm>
        </p:spPr>
        <p:txBody>
          <a:bodyPr>
            <a:normAutofit lnSpcReduction="10000"/>
          </a:bodyPr>
          <a:lstStyle/>
          <a:p>
            <a:pPr eaLnBrk="1" hangingPunct="1">
              <a:lnSpc>
                <a:spcPct val="90000"/>
              </a:lnSpc>
            </a:pPr>
            <a:r>
              <a:rPr lang="en-US" altLang="en-US" sz="2400" b="1" dirty="0">
                <a:latin typeface="Times New Roman" panose="02020603050405020304" pitchFamily="18" charset="0"/>
                <a:cs typeface="Times New Roman" panose="02020603050405020304" pitchFamily="18" charset="0"/>
              </a:rPr>
              <a:t>Personality</a:t>
            </a:r>
          </a:p>
          <a:p>
            <a:pPr lvl="1" eaLnBrk="1" hangingPunct="1">
              <a:lnSpc>
                <a:spcPct val="90000"/>
              </a:lnSpc>
            </a:pPr>
            <a:r>
              <a:rPr lang="en-US" altLang="en-US" dirty="0">
                <a:latin typeface="Times New Roman" panose="02020603050405020304" pitchFamily="18" charset="0"/>
                <a:cs typeface="Times New Roman" panose="02020603050405020304" pitchFamily="18" charset="0"/>
              </a:rPr>
              <a:t>Negative affectivity (high NAs less satisfied)</a:t>
            </a:r>
          </a:p>
          <a:p>
            <a:pPr lvl="1" eaLnBrk="1" hangingPunct="1">
              <a:lnSpc>
                <a:spcPct val="90000"/>
              </a:lnSpc>
            </a:pPr>
            <a:r>
              <a:rPr lang="en-US" altLang="en-US" dirty="0">
                <a:latin typeface="Times New Roman" panose="02020603050405020304" pitchFamily="18" charset="0"/>
                <a:cs typeface="Times New Roman" panose="02020603050405020304" pitchFamily="18" charset="0"/>
              </a:rPr>
              <a:t>Locus of control (externals less satisfied)</a:t>
            </a:r>
          </a:p>
          <a:p>
            <a:pPr eaLnBrk="1" hangingPunct="1">
              <a:lnSpc>
                <a:spcPct val="90000"/>
              </a:lnSpc>
            </a:pPr>
            <a:r>
              <a:rPr lang="en-US" altLang="en-US" sz="2400" b="1" dirty="0">
                <a:latin typeface="Times New Roman" panose="02020603050405020304" pitchFamily="18" charset="0"/>
                <a:cs typeface="Times New Roman" panose="02020603050405020304" pitchFamily="18" charset="0"/>
              </a:rPr>
              <a:t>Gender</a:t>
            </a:r>
          </a:p>
          <a:p>
            <a:pPr lvl="1" eaLnBrk="1" hangingPunct="1">
              <a:lnSpc>
                <a:spcPct val="90000"/>
              </a:lnSpc>
            </a:pPr>
            <a:r>
              <a:rPr lang="en-US" altLang="en-US" dirty="0">
                <a:latin typeface="Times New Roman" panose="02020603050405020304" pitchFamily="18" charset="0"/>
                <a:cs typeface="Times New Roman" panose="02020603050405020304" pitchFamily="18" charset="0"/>
              </a:rPr>
              <a:t>Few gender differences</a:t>
            </a:r>
          </a:p>
          <a:p>
            <a:pPr eaLnBrk="1" hangingPunct="1">
              <a:lnSpc>
                <a:spcPct val="90000"/>
              </a:lnSpc>
            </a:pPr>
            <a:r>
              <a:rPr lang="en-US" altLang="en-US" sz="2400" b="1" dirty="0">
                <a:latin typeface="Times New Roman" panose="02020603050405020304" pitchFamily="18" charset="0"/>
                <a:cs typeface="Times New Roman" panose="02020603050405020304" pitchFamily="18" charset="0"/>
              </a:rPr>
              <a:t>Age</a:t>
            </a:r>
          </a:p>
          <a:p>
            <a:pPr lvl="1" eaLnBrk="1" hangingPunct="1">
              <a:lnSpc>
                <a:spcPct val="90000"/>
              </a:lnSpc>
            </a:pPr>
            <a:r>
              <a:rPr lang="en-US" altLang="en-US" dirty="0">
                <a:latin typeface="Times New Roman" panose="02020603050405020304" pitchFamily="18" charset="0"/>
                <a:cs typeface="Times New Roman" panose="02020603050405020304" pitchFamily="18" charset="0"/>
              </a:rPr>
              <a:t>Curvilinear—satisfaction lowest age 26 to 31</a:t>
            </a:r>
          </a:p>
          <a:p>
            <a:pPr eaLnBrk="1" hangingPunct="1">
              <a:lnSpc>
                <a:spcPct val="90000"/>
              </a:lnSpc>
            </a:pPr>
            <a:r>
              <a:rPr lang="en-US" altLang="en-US" sz="2400" b="1" dirty="0" smtClean="0">
                <a:latin typeface="Times New Roman" panose="02020603050405020304" pitchFamily="18" charset="0"/>
                <a:cs typeface="Times New Roman" panose="02020603050405020304" pitchFamily="18" charset="0"/>
              </a:rPr>
              <a:t>Culture and Ethnicity</a:t>
            </a:r>
          </a:p>
          <a:p>
            <a:pPr lvl="1" eaLnBrk="1" hangingPunct="1">
              <a:lnSpc>
                <a:spcPct val="90000"/>
              </a:lnSpc>
            </a:pPr>
            <a:r>
              <a:rPr lang="en-US" altLang="en-US" dirty="0" smtClean="0">
                <a:latin typeface="Times New Roman" panose="02020603050405020304" pitchFamily="18" charset="0"/>
                <a:cs typeface="Times New Roman" panose="02020603050405020304" pitchFamily="18" charset="0"/>
              </a:rPr>
              <a:t>Few racial differences within the U.S.</a:t>
            </a:r>
          </a:p>
          <a:p>
            <a:pPr lvl="1" eaLnBrk="1" hangingPunct="1">
              <a:lnSpc>
                <a:spcPct val="90000"/>
              </a:lnSpc>
            </a:pPr>
            <a:r>
              <a:rPr lang="en-US" altLang="en-US" dirty="0" smtClean="0">
                <a:latin typeface="Times New Roman" panose="02020603050405020304" pitchFamily="18" charset="0"/>
                <a:cs typeface="Times New Roman" panose="02020603050405020304" pitchFamily="18" charset="0"/>
              </a:rPr>
              <a:t>Western countries score higher than Asians</a:t>
            </a:r>
          </a:p>
          <a:p>
            <a:pPr lvl="2" eaLnBrk="1" hangingPunct="1">
              <a:lnSpc>
                <a:spcPct val="90000"/>
              </a:lnSpc>
            </a:pPr>
            <a:r>
              <a:rPr lang="en-US" altLang="en-US" sz="2400" dirty="0" smtClean="0">
                <a:latin typeface="Times New Roman" panose="02020603050405020304" pitchFamily="18" charset="0"/>
                <a:cs typeface="Times New Roman" panose="02020603050405020304" pitchFamily="18" charset="0"/>
              </a:rPr>
              <a:t>Could be due to response styles rather than true feelings</a:t>
            </a:r>
          </a:p>
          <a:p>
            <a:pPr lvl="1" eaLnBrk="1" hangingPunct="1">
              <a:lnSpc>
                <a:spcPct val="90000"/>
              </a:lnSpc>
            </a:pPr>
            <a:endParaRPr lang="en-US" altLang="en-US" sz="2000" dirty="0" smtClean="0">
              <a:cs typeface="Times New Roman" panose="02020603050405020304" pitchFamily="18" charset="0"/>
            </a:endParaRPr>
          </a:p>
          <a:p>
            <a:pPr lvl="1" eaLnBrk="1" hangingPunct="1">
              <a:lnSpc>
                <a:spcPct val="90000"/>
              </a:lnSpc>
            </a:pPr>
            <a:endParaRPr lang="en-US" altLang="en-US" dirty="0" smtClean="0"/>
          </a:p>
        </p:txBody>
      </p:sp>
    </p:spTree>
    <p:extLst>
      <p:ext uri="{BB962C8B-B14F-4D97-AF65-F5344CB8AC3E}">
        <p14:creationId xmlns:p14="http://schemas.microsoft.com/office/powerpoint/2010/main" val="20983313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838200" y="0"/>
            <a:ext cx="10515600" cy="1325563"/>
          </a:xfrm>
        </p:spPr>
        <p:txBody>
          <a:bodyPr/>
          <a:lstStyle/>
          <a:p>
            <a:pPr eaLnBrk="1" hangingPunct="1"/>
            <a:r>
              <a:rPr lang="en-US" altLang="en-US" sz="3200" b="1" dirty="0">
                <a:latin typeface="Times New Roman" panose="02020603050405020304" pitchFamily="18" charset="0"/>
                <a:cs typeface="Times New Roman" panose="02020603050405020304" pitchFamily="18" charset="0"/>
              </a:rPr>
              <a:t>Antecedents of Job Satisfaction: </a:t>
            </a:r>
            <a:r>
              <a:rPr lang="en-US" altLang="en-US" sz="3200" b="1" dirty="0" smtClean="0">
                <a:latin typeface="Times New Roman" panose="02020603050405020304" pitchFamily="18" charset="0"/>
                <a:cs typeface="Times New Roman" panose="02020603050405020304" pitchFamily="18" charset="0"/>
              </a:rPr>
              <a:t>Personal</a:t>
            </a:r>
            <a:endParaRPr lang="en-US" altLang="en-US" sz="3200" b="1" dirty="0">
              <a:latin typeface="Times New Roman" panose="02020603050405020304" pitchFamily="18" charset="0"/>
              <a:cs typeface="Times New Roman" panose="02020603050405020304" pitchFamily="18" charset="0"/>
            </a:endParaRPr>
          </a:p>
        </p:txBody>
      </p:sp>
      <p:sp>
        <p:nvSpPr>
          <p:cNvPr id="26627" name="Rectangle 3"/>
          <p:cNvSpPr>
            <a:spLocks noGrp="1" noChangeArrowheads="1"/>
          </p:cNvSpPr>
          <p:nvPr>
            <p:ph type="body" idx="1"/>
          </p:nvPr>
        </p:nvSpPr>
        <p:spPr>
          <a:xfrm>
            <a:off x="984115" y="1092100"/>
            <a:ext cx="5630694" cy="5094692"/>
          </a:xfrm>
        </p:spPr>
        <p:txBody>
          <a:bodyPr>
            <a:noAutofit/>
          </a:bodyPr>
          <a:lstStyle/>
          <a:p>
            <a:pPr marL="457200" indent="-457200" eaLnBrk="1" hangingPunct="1">
              <a:lnSpc>
                <a:spcPct val="90000"/>
              </a:lnSpc>
              <a:buFont typeface="+mj-lt"/>
              <a:buAutoNum type="arabicPeriod"/>
            </a:pPr>
            <a:r>
              <a:rPr lang="en-US" altLang="en-US" dirty="0">
                <a:latin typeface="Times New Roman" panose="02020603050405020304" pitchFamily="18" charset="0"/>
                <a:cs typeface="Times New Roman" panose="02020603050405020304" pitchFamily="18" charset="0"/>
              </a:rPr>
              <a:t>Personality</a:t>
            </a:r>
          </a:p>
          <a:p>
            <a:pPr marL="457200" indent="-457200" eaLnBrk="1" hangingPunct="1">
              <a:lnSpc>
                <a:spcPct val="90000"/>
              </a:lnSpc>
              <a:buFont typeface="+mj-lt"/>
              <a:buAutoNum type="arabicPeriod"/>
            </a:pPr>
            <a:r>
              <a:rPr lang="en-US" altLang="en-US" dirty="0" smtClean="0">
                <a:latin typeface="Times New Roman" panose="02020603050405020304" pitchFamily="18" charset="0"/>
                <a:cs typeface="Times New Roman" panose="02020603050405020304" pitchFamily="18" charset="0"/>
              </a:rPr>
              <a:t>Gender</a:t>
            </a:r>
            <a:endParaRPr lang="en-US" altLang="en-US" dirty="0">
              <a:latin typeface="Times New Roman" panose="02020603050405020304" pitchFamily="18" charset="0"/>
              <a:cs typeface="Times New Roman" panose="02020603050405020304" pitchFamily="18" charset="0"/>
            </a:endParaRPr>
          </a:p>
          <a:p>
            <a:pPr marL="457200" indent="-457200" eaLnBrk="1" hangingPunct="1">
              <a:lnSpc>
                <a:spcPct val="90000"/>
              </a:lnSpc>
              <a:buFont typeface="+mj-lt"/>
              <a:buAutoNum type="arabicPeriod"/>
            </a:pPr>
            <a:r>
              <a:rPr lang="en-US" altLang="en-US" dirty="0">
                <a:latin typeface="Times New Roman" panose="02020603050405020304" pitchFamily="18" charset="0"/>
                <a:cs typeface="Times New Roman" panose="02020603050405020304" pitchFamily="18" charset="0"/>
              </a:rPr>
              <a:t>Age</a:t>
            </a:r>
          </a:p>
          <a:p>
            <a:pPr marL="457200" indent="-457200" eaLnBrk="1" hangingPunct="1">
              <a:lnSpc>
                <a:spcPct val="90000"/>
              </a:lnSpc>
              <a:buFont typeface="+mj-lt"/>
              <a:buAutoNum type="arabicPeriod"/>
            </a:pPr>
            <a:r>
              <a:rPr lang="en-US" altLang="en-US" dirty="0" smtClean="0">
                <a:latin typeface="Times New Roman" panose="02020603050405020304" pitchFamily="18" charset="0"/>
                <a:cs typeface="Times New Roman" panose="02020603050405020304" pitchFamily="18" charset="0"/>
              </a:rPr>
              <a:t>Culture/Race and Ethnicity</a:t>
            </a:r>
          </a:p>
          <a:p>
            <a:pPr marL="457200" indent="-457200" eaLnBrk="1" hangingPunct="1">
              <a:lnSpc>
                <a:spcPct val="90000"/>
              </a:lnSpc>
              <a:buFont typeface="+mj-lt"/>
              <a:buAutoNum type="arabicPeriod"/>
            </a:pPr>
            <a:r>
              <a:rPr lang="en-US" altLang="en-US" dirty="0" smtClean="0">
                <a:latin typeface="Times New Roman" panose="02020603050405020304" pitchFamily="18" charset="0"/>
                <a:cs typeface="Times New Roman" panose="02020603050405020304" pitchFamily="18" charset="0"/>
              </a:rPr>
              <a:t>Cognitive Ability</a:t>
            </a:r>
            <a:endParaRPr lang="en-US" altLang="en-US" dirty="0">
              <a:cs typeface="Times New Roman" panose="02020603050405020304" pitchFamily="18" charset="0"/>
            </a:endParaRPr>
          </a:p>
          <a:p>
            <a:pPr marL="457200" indent="-457200" eaLnBrk="1" hangingPunct="1">
              <a:lnSpc>
                <a:spcPct val="90000"/>
              </a:lnSpc>
              <a:buFont typeface="+mj-lt"/>
              <a:buAutoNum type="arabicPeriod"/>
            </a:pPr>
            <a:r>
              <a:rPr lang="en-US" altLang="en-US" dirty="0" smtClean="0">
                <a:latin typeface="Times New Roman" panose="02020603050405020304" pitchFamily="18" charset="0"/>
                <a:cs typeface="Times New Roman" panose="02020603050405020304" pitchFamily="18" charset="0"/>
              </a:rPr>
              <a:t>Job Congruence</a:t>
            </a:r>
          </a:p>
          <a:p>
            <a:pPr marL="457200" indent="-457200" eaLnBrk="1" hangingPunct="1">
              <a:lnSpc>
                <a:spcPct val="90000"/>
              </a:lnSpc>
              <a:buFont typeface="+mj-lt"/>
              <a:buAutoNum type="arabicPeriod"/>
            </a:pPr>
            <a:r>
              <a:rPr lang="en-US" altLang="en-US" dirty="0" smtClean="0">
                <a:latin typeface="Times New Roman" panose="02020603050405020304" pitchFamily="18" charset="0"/>
                <a:cs typeface="Times New Roman" panose="02020603050405020304" pitchFamily="18" charset="0"/>
              </a:rPr>
              <a:t>Use of Skills</a:t>
            </a:r>
          </a:p>
          <a:p>
            <a:pPr marL="457200" indent="-457200" eaLnBrk="1" hangingPunct="1">
              <a:lnSpc>
                <a:spcPct val="90000"/>
              </a:lnSpc>
              <a:buFont typeface="+mj-lt"/>
              <a:buAutoNum type="arabicPeriod"/>
            </a:pPr>
            <a:r>
              <a:rPr lang="en-US" altLang="en-US" dirty="0" smtClean="0">
                <a:latin typeface="Times New Roman" panose="02020603050405020304" pitchFamily="18" charset="0"/>
                <a:cs typeface="Times New Roman" panose="02020603050405020304" pitchFamily="18" charset="0"/>
              </a:rPr>
              <a:t>Job control</a:t>
            </a:r>
          </a:p>
          <a:p>
            <a:pPr marL="457200" indent="-457200" eaLnBrk="1" hangingPunct="1">
              <a:lnSpc>
                <a:spcPct val="90000"/>
              </a:lnSpc>
              <a:buFont typeface="+mj-lt"/>
              <a:buAutoNum type="arabicPeriod"/>
            </a:pPr>
            <a:r>
              <a:rPr lang="en-US" altLang="en-US" dirty="0" smtClean="0">
                <a:latin typeface="Times New Roman" panose="02020603050405020304" pitchFamily="18" charset="0"/>
                <a:cs typeface="Times New Roman" panose="02020603050405020304" pitchFamily="18" charset="0"/>
              </a:rPr>
              <a:t>Occupational Level</a:t>
            </a:r>
            <a:endParaRPr lang="en-US"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65667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838200" y="0"/>
            <a:ext cx="10515600" cy="1325563"/>
          </a:xfrm>
        </p:spPr>
        <p:txBody>
          <a:bodyPr/>
          <a:lstStyle/>
          <a:p>
            <a:pPr eaLnBrk="1" hangingPunct="1"/>
            <a:r>
              <a:rPr lang="en-US" altLang="en-US" sz="3200" b="1" dirty="0">
                <a:latin typeface="Times New Roman" panose="02020603050405020304" pitchFamily="18" charset="0"/>
                <a:cs typeface="Times New Roman" panose="02020603050405020304" pitchFamily="18" charset="0"/>
              </a:rPr>
              <a:t>Antecedents of Job Satisfaction: </a:t>
            </a:r>
            <a:r>
              <a:rPr lang="en-US" altLang="en-US" sz="3200" b="1" dirty="0" smtClean="0">
                <a:latin typeface="Times New Roman" panose="02020603050405020304" pitchFamily="18" charset="0"/>
                <a:cs typeface="Times New Roman" panose="02020603050405020304" pitchFamily="18" charset="0"/>
              </a:rPr>
              <a:t>Personal</a:t>
            </a:r>
            <a:endParaRPr lang="en-US" altLang="en-US" sz="3200" b="1" dirty="0">
              <a:latin typeface="Times New Roman" panose="02020603050405020304" pitchFamily="18" charset="0"/>
              <a:cs typeface="Times New Roman" panose="02020603050405020304" pitchFamily="18" charset="0"/>
            </a:endParaRPr>
          </a:p>
        </p:txBody>
      </p:sp>
      <p:sp>
        <p:nvSpPr>
          <p:cNvPr id="26627" name="Rectangle 3"/>
          <p:cNvSpPr>
            <a:spLocks noGrp="1" noChangeArrowheads="1"/>
          </p:cNvSpPr>
          <p:nvPr>
            <p:ph type="body" idx="1"/>
          </p:nvPr>
        </p:nvSpPr>
        <p:spPr>
          <a:xfrm>
            <a:off x="984114" y="1092099"/>
            <a:ext cx="10277443" cy="5561363"/>
          </a:xfrm>
        </p:spPr>
        <p:txBody>
          <a:bodyPr>
            <a:noAutofit/>
          </a:bodyPr>
          <a:lstStyle/>
          <a:p>
            <a:pPr marL="0" indent="0" eaLnBrk="1" hangingPunct="1">
              <a:lnSpc>
                <a:spcPct val="90000"/>
              </a:lnSpc>
              <a:buNone/>
            </a:pPr>
            <a:r>
              <a:rPr lang="en-US" altLang="en-US" b="1" u="sng" dirty="0" smtClean="0">
                <a:latin typeface="Times New Roman" panose="02020603050405020304" pitchFamily="18" charset="0"/>
                <a:cs typeface="Times New Roman" panose="02020603050405020304" pitchFamily="18" charset="0"/>
              </a:rPr>
              <a:t>Personality</a:t>
            </a:r>
          </a:p>
          <a:p>
            <a:pPr lvl="1"/>
            <a:r>
              <a:rPr lang="en-US" altLang="en-US" b="1" dirty="0" smtClean="0">
                <a:latin typeface="Times New Roman" panose="02020603050405020304" pitchFamily="18" charset="0"/>
                <a:cs typeface="Times New Roman" panose="02020603050405020304" pitchFamily="18" charset="0"/>
              </a:rPr>
              <a:t>Achievement striving </a:t>
            </a:r>
            <a:r>
              <a:rPr lang="en-US" altLang="en-US" dirty="0" smtClean="0">
                <a:latin typeface="Times New Roman" panose="02020603050405020304" pitchFamily="18" charset="0"/>
                <a:cs typeface="Times New Roman" panose="02020603050405020304" pitchFamily="18" charset="0"/>
              </a:rPr>
              <a:t>: extent to which people work hard and take work seriously is positively related.</a:t>
            </a:r>
          </a:p>
          <a:p>
            <a:pPr lvl="1"/>
            <a:r>
              <a:rPr lang="en-US" altLang="en-US" b="1" dirty="0">
                <a:latin typeface="Times New Roman" panose="02020603050405020304" pitchFamily="18" charset="0"/>
                <a:cs typeface="Times New Roman" panose="02020603050405020304" pitchFamily="18" charset="0"/>
              </a:rPr>
              <a:t>Negative </a:t>
            </a:r>
            <a:r>
              <a:rPr lang="en-US" altLang="en-US" b="1" dirty="0" smtClean="0">
                <a:latin typeface="Times New Roman" panose="02020603050405020304" pitchFamily="18" charset="0"/>
                <a:cs typeface="Times New Roman" panose="02020603050405020304" pitchFamily="18" charset="0"/>
              </a:rPr>
              <a:t>affectivity(NA): </a:t>
            </a:r>
            <a:r>
              <a:rPr lang="en-US" altLang="en-US" dirty="0" smtClean="0">
                <a:latin typeface="Times New Roman" panose="02020603050405020304" pitchFamily="18" charset="0"/>
                <a:cs typeface="Times New Roman" panose="02020603050405020304" pitchFamily="18" charset="0"/>
              </a:rPr>
              <a:t>Tendency for an individual to experience negative emotions such as anger, irritability anxiety and depression across wide variety of situations, viewing all aspects in negative way. </a:t>
            </a:r>
            <a:r>
              <a:rPr lang="en-US" altLang="en-US" dirty="0">
                <a:latin typeface="Times New Roman" panose="02020603050405020304" pitchFamily="18" charset="0"/>
                <a:cs typeface="Times New Roman" panose="02020603050405020304" pitchFamily="18" charset="0"/>
              </a:rPr>
              <a:t>H</a:t>
            </a:r>
            <a:r>
              <a:rPr lang="en-US" altLang="en-US" dirty="0" smtClean="0">
                <a:latin typeface="Times New Roman" panose="02020603050405020304" pitchFamily="18" charset="0"/>
                <a:cs typeface="Times New Roman" panose="02020603050405020304" pitchFamily="18" charset="0"/>
              </a:rPr>
              <a:t>igh </a:t>
            </a:r>
            <a:r>
              <a:rPr lang="en-US" altLang="en-US" dirty="0">
                <a:latin typeface="Times New Roman" panose="02020603050405020304" pitchFamily="18" charset="0"/>
                <a:cs typeface="Times New Roman" panose="02020603050405020304" pitchFamily="18" charset="0"/>
              </a:rPr>
              <a:t>NAs less </a:t>
            </a:r>
            <a:r>
              <a:rPr lang="en-US" altLang="en-US" dirty="0" smtClean="0">
                <a:latin typeface="Times New Roman" panose="02020603050405020304" pitchFamily="18" charset="0"/>
                <a:cs typeface="Times New Roman" panose="02020603050405020304" pitchFamily="18" charset="0"/>
              </a:rPr>
              <a:t>satisfied.( Chronic Kickers)</a:t>
            </a:r>
          </a:p>
          <a:p>
            <a:pPr lvl="1"/>
            <a:r>
              <a:rPr lang="en-US" altLang="en-US" dirty="0" smtClean="0">
                <a:latin typeface="Times New Roman" panose="02020603050405020304" pitchFamily="18" charset="0"/>
                <a:cs typeface="Times New Roman" panose="02020603050405020304" pitchFamily="18" charset="0"/>
              </a:rPr>
              <a:t>Happier and emotionally stable people show high level of job performance and earn high incomes. </a:t>
            </a:r>
            <a:endParaRPr lang="en-US" altLang="en-US" dirty="0">
              <a:latin typeface="Times New Roman" panose="02020603050405020304" pitchFamily="18" charset="0"/>
              <a:cs typeface="Times New Roman" panose="02020603050405020304" pitchFamily="18" charset="0"/>
            </a:endParaRPr>
          </a:p>
          <a:p>
            <a:pPr lvl="1"/>
            <a:r>
              <a:rPr lang="en-US" altLang="en-US" b="1" dirty="0" smtClean="0">
                <a:latin typeface="Times New Roman" panose="02020603050405020304" pitchFamily="18" charset="0"/>
                <a:cs typeface="Times New Roman" panose="02020603050405020304" pitchFamily="18" charset="0"/>
              </a:rPr>
              <a:t>Locus </a:t>
            </a:r>
            <a:r>
              <a:rPr lang="en-US" altLang="en-US" b="1" dirty="0">
                <a:latin typeface="Times New Roman" panose="02020603050405020304" pitchFamily="18" charset="0"/>
                <a:cs typeface="Times New Roman" panose="02020603050405020304" pitchFamily="18" charset="0"/>
              </a:rPr>
              <a:t>of </a:t>
            </a:r>
            <a:r>
              <a:rPr lang="en-US" altLang="en-US" b="1" dirty="0" smtClean="0">
                <a:latin typeface="Times New Roman" panose="02020603050405020304" pitchFamily="18" charset="0"/>
                <a:cs typeface="Times New Roman" panose="02020603050405020304" pitchFamily="18" charset="0"/>
              </a:rPr>
              <a:t>control</a:t>
            </a:r>
            <a:r>
              <a:rPr lang="en-US" altLang="en-US" dirty="0" smtClean="0">
                <a:latin typeface="Times New Roman" panose="02020603050405020304" pitchFamily="18" charset="0"/>
                <a:cs typeface="Times New Roman" panose="02020603050405020304" pitchFamily="18" charset="0"/>
              </a:rPr>
              <a:t>: It is the belief that people are in control of reinforcements in their life.</a:t>
            </a:r>
          </a:p>
          <a:p>
            <a:pPr lvl="3"/>
            <a:r>
              <a:rPr lang="en-US" altLang="en-US" sz="2000" dirty="0" smtClean="0">
                <a:latin typeface="Times New Roman" panose="02020603050405020304" pitchFamily="18" charset="0"/>
                <a:cs typeface="Times New Roman" panose="02020603050405020304" pitchFamily="18" charset="0"/>
              </a:rPr>
              <a:t>Internals: People who believe they control reinforcements.</a:t>
            </a:r>
          </a:p>
          <a:p>
            <a:pPr lvl="3"/>
            <a:r>
              <a:rPr lang="en-US" altLang="en-US" sz="2000" dirty="0" smtClean="0">
                <a:latin typeface="Times New Roman" panose="02020603050405020304" pitchFamily="18" charset="0"/>
                <a:cs typeface="Times New Roman" panose="02020603050405020304" pitchFamily="18" charset="0"/>
              </a:rPr>
              <a:t>Externals: people who believe that fate luck powerful others control reinforcements .</a:t>
            </a:r>
          </a:p>
          <a:p>
            <a:pPr lvl="3"/>
            <a:r>
              <a:rPr lang="en-US" altLang="en-US" sz="2000" dirty="0" smtClean="0">
                <a:latin typeface="Times New Roman" panose="02020603050405020304" pitchFamily="18" charset="0"/>
                <a:cs typeface="Times New Roman" panose="02020603050405020304" pitchFamily="18" charset="0"/>
              </a:rPr>
              <a:t>Internals are more satisfied than externals.</a:t>
            </a:r>
            <a:endParaRPr lang="en-US" altLang="en-US" sz="2000" dirty="0">
              <a:latin typeface="Times New Roman" panose="02020603050405020304" pitchFamily="18" charset="0"/>
              <a:cs typeface="Times New Roman" panose="02020603050405020304" pitchFamily="18" charset="0"/>
            </a:endParaRPr>
          </a:p>
          <a:p>
            <a:pPr marL="1371600" lvl="3" indent="0">
              <a:buNone/>
            </a:pPr>
            <a:endParaRPr lang="en-US" altLang="en-US"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82714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838200" y="1"/>
            <a:ext cx="10515600" cy="797668"/>
          </a:xfrm>
        </p:spPr>
        <p:txBody>
          <a:bodyPr/>
          <a:lstStyle/>
          <a:p>
            <a:pPr eaLnBrk="1" hangingPunct="1"/>
            <a:r>
              <a:rPr lang="en-US" altLang="en-US" sz="3200" b="1" dirty="0">
                <a:latin typeface="Times New Roman" panose="02020603050405020304" pitchFamily="18" charset="0"/>
                <a:cs typeface="Times New Roman" panose="02020603050405020304" pitchFamily="18" charset="0"/>
              </a:rPr>
              <a:t>Antecedents of Job Satisfaction: </a:t>
            </a:r>
            <a:r>
              <a:rPr lang="en-US" altLang="en-US" sz="3200" b="1" dirty="0" smtClean="0">
                <a:latin typeface="Times New Roman" panose="02020603050405020304" pitchFamily="18" charset="0"/>
                <a:cs typeface="Times New Roman" panose="02020603050405020304" pitchFamily="18" charset="0"/>
              </a:rPr>
              <a:t>Personal</a:t>
            </a:r>
            <a:endParaRPr lang="en-US" altLang="en-US" sz="3200" b="1" dirty="0">
              <a:latin typeface="Times New Roman" panose="02020603050405020304" pitchFamily="18" charset="0"/>
              <a:cs typeface="Times New Roman" panose="02020603050405020304" pitchFamily="18" charset="0"/>
            </a:endParaRPr>
          </a:p>
        </p:txBody>
      </p:sp>
      <p:sp>
        <p:nvSpPr>
          <p:cNvPr id="26627" name="Rectangle 3"/>
          <p:cNvSpPr>
            <a:spLocks noGrp="1" noChangeArrowheads="1"/>
          </p:cNvSpPr>
          <p:nvPr>
            <p:ph type="body" idx="1"/>
          </p:nvPr>
        </p:nvSpPr>
        <p:spPr>
          <a:xfrm>
            <a:off x="838200" y="907273"/>
            <a:ext cx="9395298" cy="5094692"/>
          </a:xfrm>
        </p:spPr>
        <p:txBody>
          <a:bodyPr>
            <a:noAutofit/>
          </a:bodyPr>
          <a:lstStyle/>
          <a:p>
            <a:pPr marL="0" indent="0" eaLnBrk="1" hangingPunct="1">
              <a:lnSpc>
                <a:spcPct val="90000"/>
              </a:lnSpc>
              <a:buNone/>
            </a:pPr>
            <a:r>
              <a:rPr lang="en-US" altLang="en-US" b="1" u="sng" dirty="0" smtClean="0">
                <a:latin typeface="Times New Roman" panose="02020603050405020304" pitchFamily="18" charset="0"/>
                <a:cs typeface="Times New Roman" panose="02020603050405020304" pitchFamily="18" charset="0"/>
              </a:rPr>
              <a:t>Gender</a:t>
            </a:r>
            <a:endParaRPr lang="en-US" altLang="en-US" b="1" u="sng" dirty="0">
              <a:latin typeface="Times New Roman" panose="02020603050405020304" pitchFamily="18" charset="0"/>
              <a:cs typeface="Times New Roman" panose="02020603050405020304" pitchFamily="18" charset="0"/>
            </a:endParaRPr>
          </a:p>
          <a:p>
            <a:r>
              <a:rPr lang="en-US" altLang="en-US" sz="2400" dirty="0" smtClean="0">
                <a:latin typeface="Times New Roman" panose="02020603050405020304" pitchFamily="18" charset="0"/>
                <a:cs typeface="Times New Roman" panose="02020603050405020304" pitchFamily="18" charset="0"/>
              </a:rPr>
              <a:t>Most studies have found fewer differences when they compared men and women in global job satisfaction.</a:t>
            </a:r>
          </a:p>
          <a:p>
            <a:r>
              <a:rPr lang="en-US" altLang="en-US" sz="2400" dirty="0" smtClean="0">
                <a:latin typeface="Times New Roman" panose="02020603050405020304" pitchFamily="18" charset="0"/>
                <a:cs typeface="Times New Roman" panose="02020603050405020304" pitchFamily="18" charset="0"/>
              </a:rPr>
              <a:t>It may not the gender rather group of factors that vary with gender like woman may be paid less than males for similar work and opportunities of promotion may be few.</a:t>
            </a:r>
          </a:p>
          <a:p>
            <a:r>
              <a:rPr lang="en-US" altLang="en-US" sz="2400" dirty="0" smtClean="0">
                <a:latin typeface="Times New Roman" panose="02020603050405020304" pitchFamily="18" charset="0"/>
                <a:cs typeface="Times New Roman" panose="02020603050405020304" pitchFamily="18" charset="0"/>
              </a:rPr>
              <a:t>Most women feel that they have to work harder and be more outstanding in their jobs to receive comparable rewards like men.</a:t>
            </a:r>
          </a:p>
          <a:p>
            <a:r>
              <a:rPr lang="en-US" altLang="en-US" sz="2400" dirty="0" smtClean="0">
                <a:latin typeface="Times New Roman" panose="02020603050405020304" pitchFamily="18" charset="0"/>
                <a:cs typeface="Times New Roman" panose="02020603050405020304" pitchFamily="18" charset="0"/>
              </a:rPr>
              <a:t>Such factors may influence job satisfaction.</a:t>
            </a:r>
          </a:p>
        </p:txBody>
      </p:sp>
    </p:spTree>
    <p:extLst>
      <p:ext uri="{BB962C8B-B14F-4D97-AF65-F5344CB8AC3E}">
        <p14:creationId xmlns:p14="http://schemas.microsoft.com/office/powerpoint/2010/main" val="17013906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838200" y="1"/>
            <a:ext cx="10515600" cy="797668"/>
          </a:xfrm>
        </p:spPr>
        <p:txBody>
          <a:bodyPr/>
          <a:lstStyle/>
          <a:p>
            <a:pPr eaLnBrk="1" hangingPunct="1"/>
            <a:r>
              <a:rPr lang="en-US" altLang="en-US" sz="3200" b="1" dirty="0">
                <a:latin typeface="Times New Roman" panose="02020603050405020304" pitchFamily="18" charset="0"/>
                <a:cs typeface="Times New Roman" panose="02020603050405020304" pitchFamily="18" charset="0"/>
              </a:rPr>
              <a:t>Antecedents of Job Satisfaction: </a:t>
            </a:r>
            <a:r>
              <a:rPr lang="en-US" altLang="en-US" sz="3200" b="1" dirty="0" smtClean="0">
                <a:latin typeface="Times New Roman" panose="02020603050405020304" pitchFamily="18" charset="0"/>
                <a:cs typeface="Times New Roman" panose="02020603050405020304" pitchFamily="18" charset="0"/>
              </a:rPr>
              <a:t>Personal</a:t>
            </a:r>
            <a:endParaRPr lang="en-US" altLang="en-US" sz="3200" b="1" dirty="0">
              <a:latin typeface="Times New Roman" panose="02020603050405020304" pitchFamily="18" charset="0"/>
              <a:cs typeface="Times New Roman" panose="02020603050405020304" pitchFamily="18" charset="0"/>
            </a:endParaRPr>
          </a:p>
        </p:txBody>
      </p:sp>
      <p:sp>
        <p:nvSpPr>
          <p:cNvPr id="26627" name="Rectangle 3"/>
          <p:cNvSpPr>
            <a:spLocks noGrp="1" noChangeArrowheads="1"/>
          </p:cNvSpPr>
          <p:nvPr>
            <p:ph type="body" idx="1"/>
          </p:nvPr>
        </p:nvSpPr>
        <p:spPr>
          <a:xfrm>
            <a:off x="838200" y="907273"/>
            <a:ext cx="9395298" cy="5094692"/>
          </a:xfrm>
        </p:spPr>
        <p:txBody>
          <a:bodyPr>
            <a:noAutofit/>
          </a:bodyPr>
          <a:lstStyle/>
          <a:p>
            <a:pPr marL="0" indent="0" eaLnBrk="1" hangingPunct="1">
              <a:lnSpc>
                <a:spcPct val="90000"/>
              </a:lnSpc>
              <a:buNone/>
            </a:pPr>
            <a:r>
              <a:rPr lang="en-US" altLang="en-US" sz="2400" b="1" u="sng" dirty="0" smtClean="0">
                <a:latin typeface="Times New Roman" panose="02020603050405020304" pitchFamily="18" charset="0"/>
                <a:cs typeface="Times New Roman" panose="02020603050405020304" pitchFamily="18" charset="0"/>
              </a:rPr>
              <a:t>Age</a:t>
            </a:r>
          </a:p>
          <a:p>
            <a:r>
              <a:rPr lang="en-US" altLang="en-US" sz="2400" dirty="0" smtClean="0">
                <a:latin typeface="Times New Roman" panose="02020603050405020304" pitchFamily="18" charset="0"/>
                <a:cs typeface="Times New Roman" panose="02020603050405020304" pitchFamily="18" charset="0"/>
              </a:rPr>
              <a:t>Job satisfaction increases with age, lowest job satisfaction has been reported by youngsters.</a:t>
            </a:r>
          </a:p>
          <a:p>
            <a:pPr marL="228600" lvl="1">
              <a:spcBef>
                <a:spcPts val="1000"/>
              </a:spcBef>
            </a:pPr>
            <a:r>
              <a:rPr lang="en-US" altLang="en-US" dirty="0">
                <a:latin typeface="Times New Roman" panose="02020603050405020304" pitchFamily="18" charset="0"/>
                <a:cs typeface="Times New Roman" panose="02020603050405020304" pitchFamily="18" charset="0"/>
              </a:rPr>
              <a:t>Curvilinear—satisfaction lowest age 26 to 31</a:t>
            </a:r>
          </a:p>
          <a:p>
            <a:r>
              <a:rPr lang="en-US" altLang="en-US" sz="2400" dirty="0" smtClean="0">
                <a:latin typeface="Times New Roman" panose="02020603050405020304" pitchFamily="18" charset="0"/>
                <a:cs typeface="Times New Roman" panose="02020603050405020304" pitchFamily="18" charset="0"/>
              </a:rPr>
              <a:t>Young people may be disappointed with jobs as they face to find sufficient challenge and responsibility which tends to increase with age.</a:t>
            </a:r>
          </a:p>
          <a:p>
            <a:r>
              <a:rPr lang="en-US" altLang="en-US" sz="2400" dirty="0" smtClean="0">
                <a:latin typeface="Times New Roman" panose="02020603050405020304" pitchFamily="18" charset="0"/>
                <a:cs typeface="Times New Roman" panose="02020603050405020304" pitchFamily="18" charset="0"/>
              </a:rPr>
              <a:t>Older workers have greater opportunities to find fulfillment and self actualization on the job.</a:t>
            </a:r>
          </a:p>
          <a:p>
            <a:r>
              <a:rPr lang="en-US" altLang="en-US" sz="2400" dirty="0" smtClean="0">
                <a:latin typeface="Times New Roman" panose="02020603050405020304" pitchFamily="18" charset="0"/>
                <a:cs typeface="Times New Roman" panose="02020603050405020304" pitchFamily="18" charset="0"/>
              </a:rPr>
              <a:t>Job tenure may also be one factor higher the tenure higher the satisfaction.</a:t>
            </a:r>
          </a:p>
          <a:p>
            <a:endParaRPr lang="en-US" altLang="en-US" sz="2400" dirty="0" smtClean="0">
              <a:latin typeface="Times New Roman" panose="02020603050405020304" pitchFamily="18" charset="0"/>
              <a:cs typeface="Times New Roman" panose="02020603050405020304" pitchFamily="18" charset="0"/>
            </a:endParaRPr>
          </a:p>
          <a:p>
            <a:pPr marL="0" indent="0" eaLnBrk="1" hangingPunct="1">
              <a:lnSpc>
                <a:spcPct val="90000"/>
              </a:lnSpc>
              <a:buNone/>
            </a:pPr>
            <a:endParaRPr lang="en-US" altLang="en-US" sz="2400" b="1" u="sng"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90051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838200" y="1"/>
            <a:ext cx="10515600" cy="797668"/>
          </a:xfrm>
        </p:spPr>
        <p:txBody>
          <a:bodyPr/>
          <a:lstStyle/>
          <a:p>
            <a:pPr eaLnBrk="1" hangingPunct="1"/>
            <a:r>
              <a:rPr lang="en-US" altLang="en-US" sz="3200" b="1" dirty="0">
                <a:latin typeface="Times New Roman" panose="02020603050405020304" pitchFamily="18" charset="0"/>
                <a:cs typeface="Times New Roman" panose="02020603050405020304" pitchFamily="18" charset="0"/>
              </a:rPr>
              <a:t>Antecedents of Job Satisfaction: </a:t>
            </a:r>
            <a:r>
              <a:rPr lang="en-US" altLang="en-US" sz="3200" b="1" dirty="0" smtClean="0">
                <a:latin typeface="Times New Roman" panose="02020603050405020304" pitchFamily="18" charset="0"/>
                <a:cs typeface="Times New Roman" panose="02020603050405020304" pitchFamily="18" charset="0"/>
              </a:rPr>
              <a:t>Personal</a:t>
            </a:r>
            <a:endParaRPr lang="en-US" altLang="en-US" sz="3200" b="1" dirty="0">
              <a:latin typeface="Times New Roman" panose="02020603050405020304" pitchFamily="18" charset="0"/>
              <a:cs typeface="Times New Roman" panose="02020603050405020304" pitchFamily="18" charset="0"/>
            </a:endParaRPr>
          </a:p>
        </p:txBody>
      </p:sp>
      <p:sp>
        <p:nvSpPr>
          <p:cNvPr id="26627" name="Rectangle 3"/>
          <p:cNvSpPr>
            <a:spLocks noGrp="1" noChangeArrowheads="1"/>
          </p:cNvSpPr>
          <p:nvPr>
            <p:ph type="body" idx="1"/>
          </p:nvPr>
        </p:nvSpPr>
        <p:spPr>
          <a:xfrm>
            <a:off x="809625" y="1212073"/>
            <a:ext cx="9395298" cy="5094692"/>
          </a:xfrm>
        </p:spPr>
        <p:txBody>
          <a:bodyPr>
            <a:noAutofit/>
          </a:bodyPr>
          <a:lstStyle/>
          <a:p>
            <a:pPr marL="0" indent="0" eaLnBrk="1" hangingPunct="1">
              <a:lnSpc>
                <a:spcPct val="90000"/>
              </a:lnSpc>
              <a:buNone/>
            </a:pPr>
            <a:r>
              <a:rPr lang="en-US" altLang="en-US" b="1" u="sng" dirty="0" smtClean="0">
                <a:latin typeface="Times New Roman" panose="02020603050405020304" pitchFamily="18" charset="0"/>
                <a:cs typeface="Times New Roman" panose="02020603050405020304" pitchFamily="18" charset="0"/>
              </a:rPr>
              <a:t>Culture/ Race and  Ethnic</a:t>
            </a:r>
          </a:p>
          <a:p>
            <a:pPr marL="0" indent="0" eaLnBrk="1" hangingPunct="1">
              <a:lnSpc>
                <a:spcPct val="90000"/>
              </a:lnSpc>
              <a:buNone/>
            </a:pPr>
            <a:r>
              <a:rPr lang="en-US" altLang="en-US" sz="2400" dirty="0" smtClean="0">
                <a:latin typeface="Times New Roman" panose="02020603050405020304" pitchFamily="18" charset="0"/>
                <a:cs typeface="Times New Roman" panose="02020603050405020304" pitchFamily="18" charset="0"/>
              </a:rPr>
              <a:t>As work force  countries like US are becoming increasing Multicultural several studies have been conducted to compare job satisfaction of various ethnic racial and cultural background feel about their jobs.</a:t>
            </a:r>
          </a:p>
          <a:p>
            <a:r>
              <a:rPr lang="en-US" altLang="en-US" sz="2400" dirty="0" smtClean="0">
                <a:latin typeface="Times New Roman" panose="02020603050405020304" pitchFamily="18" charset="0"/>
                <a:cs typeface="Times New Roman" panose="02020603050405020304" pitchFamily="18" charset="0"/>
              </a:rPr>
              <a:t>Few </a:t>
            </a:r>
            <a:r>
              <a:rPr lang="en-US" altLang="en-US" sz="2400" dirty="0">
                <a:latin typeface="Times New Roman" panose="02020603050405020304" pitchFamily="18" charset="0"/>
                <a:cs typeface="Times New Roman" panose="02020603050405020304" pitchFamily="18" charset="0"/>
              </a:rPr>
              <a:t>racial differences within the </a:t>
            </a:r>
            <a:r>
              <a:rPr lang="en-US" altLang="en-US" sz="2400" dirty="0" smtClean="0">
                <a:latin typeface="Times New Roman" panose="02020603050405020304" pitchFamily="18" charset="0"/>
                <a:cs typeface="Times New Roman" panose="02020603050405020304" pitchFamily="18" charset="0"/>
              </a:rPr>
              <a:t>U.S. </a:t>
            </a:r>
          </a:p>
          <a:p>
            <a:r>
              <a:rPr lang="en-US" altLang="en-US" sz="2400" dirty="0" smtClean="0">
                <a:latin typeface="Times New Roman" panose="02020603050405020304" pitchFamily="18" charset="0"/>
                <a:cs typeface="Times New Roman" panose="02020603050405020304" pitchFamily="18" charset="0"/>
              </a:rPr>
              <a:t>Blacks have slightly lower satisfaction.</a:t>
            </a:r>
          </a:p>
          <a:p>
            <a:r>
              <a:rPr lang="en-US" altLang="en-US" sz="2400" dirty="0" smtClean="0">
                <a:latin typeface="Times New Roman" panose="02020603050405020304" pitchFamily="18" charset="0"/>
                <a:cs typeface="Times New Roman" panose="02020603050405020304" pitchFamily="18" charset="0"/>
              </a:rPr>
              <a:t>Western </a:t>
            </a:r>
            <a:r>
              <a:rPr lang="en-US" altLang="en-US" sz="2400" dirty="0">
                <a:latin typeface="Times New Roman" panose="02020603050405020304" pitchFamily="18" charset="0"/>
                <a:cs typeface="Times New Roman" panose="02020603050405020304" pitchFamily="18" charset="0"/>
              </a:rPr>
              <a:t>countries score higher than Asians</a:t>
            </a:r>
          </a:p>
          <a:p>
            <a:pPr lvl="2"/>
            <a:r>
              <a:rPr lang="en-US" altLang="en-US" sz="2400" i="1" dirty="0">
                <a:latin typeface="Times New Roman" panose="02020603050405020304" pitchFamily="18" charset="0"/>
                <a:cs typeface="Times New Roman" panose="02020603050405020304" pitchFamily="18" charset="0"/>
              </a:rPr>
              <a:t>Could be due to response styles rather than true feelings</a:t>
            </a:r>
          </a:p>
          <a:p>
            <a:endParaRPr lang="en-US" altLang="en-US"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89888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009650" y="304801"/>
            <a:ext cx="10515600" cy="797668"/>
          </a:xfrm>
        </p:spPr>
        <p:txBody>
          <a:bodyPr/>
          <a:lstStyle/>
          <a:p>
            <a:pPr eaLnBrk="1" hangingPunct="1"/>
            <a:r>
              <a:rPr lang="en-US" altLang="en-US" sz="3200" b="1" dirty="0">
                <a:latin typeface="Times New Roman" panose="02020603050405020304" pitchFamily="18" charset="0"/>
                <a:cs typeface="Times New Roman" panose="02020603050405020304" pitchFamily="18" charset="0"/>
              </a:rPr>
              <a:t>Antecedents of Job Satisfaction: </a:t>
            </a:r>
            <a:r>
              <a:rPr lang="en-US" altLang="en-US" sz="3200" b="1" dirty="0" smtClean="0">
                <a:latin typeface="Times New Roman" panose="02020603050405020304" pitchFamily="18" charset="0"/>
                <a:cs typeface="Times New Roman" panose="02020603050405020304" pitchFamily="18" charset="0"/>
              </a:rPr>
              <a:t>Personal</a:t>
            </a:r>
            <a:endParaRPr lang="en-US" altLang="en-US" sz="3200" b="1" dirty="0">
              <a:latin typeface="Times New Roman" panose="02020603050405020304" pitchFamily="18" charset="0"/>
              <a:cs typeface="Times New Roman" panose="02020603050405020304" pitchFamily="18" charset="0"/>
            </a:endParaRPr>
          </a:p>
        </p:txBody>
      </p:sp>
      <p:sp>
        <p:nvSpPr>
          <p:cNvPr id="26627" name="Rectangle 3"/>
          <p:cNvSpPr>
            <a:spLocks noGrp="1" noChangeArrowheads="1"/>
          </p:cNvSpPr>
          <p:nvPr>
            <p:ph type="body" idx="1"/>
          </p:nvPr>
        </p:nvSpPr>
        <p:spPr>
          <a:xfrm>
            <a:off x="609600" y="1402573"/>
            <a:ext cx="10515600" cy="5094692"/>
          </a:xfrm>
        </p:spPr>
        <p:txBody>
          <a:bodyPr>
            <a:noAutofit/>
          </a:bodyPr>
          <a:lstStyle/>
          <a:p>
            <a:pPr marL="0" indent="0" eaLnBrk="1" hangingPunct="1">
              <a:lnSpc>
                <a:spcPct val="90000"/>
              </a:lnSpc>
              <a:buNone/>
            </a:pPr>
            <a:r>
              <a:rPr lang="en-US" altLang="en-US" b="1" u="sng" dirty="0" smtClean="0">
                <a:latin typeface="Times New Roman" panose="02020603050405020304" pitchFamily="18" charset="0"/>
                <a:cs typeface="Times New Roman" panose="02020603050405020304" pitchFamily="18" charset="0"/>
              </a:rPr>
              <a:t>Cognitive Ability</a:t>
            </a:r>
          </a:p>
          <a:p>
            <a:r>
              <a:rPr lang="en-US" altLang="en-US" sz="2400" dirty="0" smtClean="0">
                <a:latin typeface="Times New Roman" panose="02020603050405020304" pitchFamily="18" charset="0"/>
                <a:cs typeface="Times New Roman" panose="02020603050405020304" pitchFamily="18" charset="0"/>
              </a:rPr>
              <a:t>Though it does not appear to be significant determinant of job satisfaction but it may be important when related to the type of job a person chooses.</a:t>
            </a:r>
          </a:p>
          <a:p>
            <a:r>
              <a:rPr lang="en-US" altLang="en-US" sz="2400" dirty="0" smtClean="0">
                <a:latin typeface="Times New Roman" panose="02020603050405020304" pitchFamily="18" charset="0"/>
                <a:cs typeface="Times New Roman" panose="02020603050405020304" pitchFamily="18" charset="0"/>
              </a:rPr>
              <a:t>Person who are too intelligent for their work may find insufficient challenge and leading to boredom and dissatisfaction.</a:t>
            </a:r>
          </a:p>
          <a:p>
            <a:r>
              <a:rPr lang="en-US" altLang="en-US" sz="2400" dirty="0" smtClean="0">
                <a:latin typeface="Times New Roman" panose="02020603050405020304" pitchFamily="18" charset="0"/>
                <a:cs typeface="Times New Roman" panose="02020603050405020304" pitchFamily="18" charset="0"/>
              </a:rPr>
              <a:t>This factor is also related to education the more the person is educated higher the expectations from jobs and should be provided with greater opportunities if not leads to dissatisfaction.</a:t>
            </a:r>
          </a:p>
          <a:p>
            <a:pPr marL="0" indent="0" eaLnBrk="1" hangingPunct="1">
              <a:lnSpc>
                <a:spcPct val="90000"/>
              </a:lnSpc>
              <a:buNone/>
            </a:pPr>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30147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847725" y="152401"/>
            <a:ext cx="10515600" cy="797668"/>
          </a:xfrm>
        </p:spPr>
        <p:txBody>
          <a:bodyPr/>
          <a:lstStyle/>
          <a:p>
            <a:pPr eaLnBrk="1" hangingPunct="1"/>
            <a:r>
              <a:rPr lang="en-US" altLang="en-US" sz="3200" b="1" dirty="0">
                <a:latin typeface="Times New Roman" panose="02020603050405020304" pitchFamily="18" charset="0"/>
                <a:cs typeface="Times New Roman" panose="02020603050405020304" pitchFamily="18" charset="0"/>
              </a:rPr>
              <a:t>Antecedents of Job Satisfaction: </a:t>
            </a:r>
            <a:r>
              <a:rPr lang="en-US" altLang="en-US" sz="3200" b="1" dirty="0" smtClean="0">
                <a:latin typeface="Times New Roman" panose="02020603050405020304" pitchFamily="18" charset="0"/>
                <a:cs typeface="Times New Roman" panose="02020603050405020304" pitchFamily="18" charset="0"/>
              </a:rPr>
              <a:t>Personal</a:t>
            </a:r>
            <a:endParaRPr lang="en-US" altLang="en-US" sz="3200" b="1" dirty="0">
              <a:latin typeface="Times New Roman" panose="02020603050405020304" pitchFamily="18" charset="0"/>
              <a:cs typeface="Times New Roman" panose="02020603050405020304" pitchFamily="18" charset="0"/>
            </a:endParaRPr>
          </a:p>
        </p:txBody>
      </p:sp>
      <p:sp>
        <p:nvSpPr>
          <p:cNvPr id="26627" name="Rectangle 3"/>
          <p:cNvSpPr>
            <a:spLocks noGrp="1" noChangeArrowheads="1"/>
          </p:cNvSpPr>
          <p:nvPr>
            <p:ph type="body" idx="1"/>
          </p:nvPr>
        </p:nvSpPr>
        <p:spPr>
          <a:xfrm>
            <a:off x="605929" y="907272"/>
            <a:ext cx="10763478" cy="5950727"/>
          </a:xfrm>
        </p:spPr>
        <p:txBody>
          <a:bodyPr>
            <a:noAutofit/>
          </a:bodyPr>
          <a:lstStyle/>
          <a:p>
            <a:pPr marL="0" indent="0" eaLnBrk="1" hangingPunct="1">
              <a:lnSpc>
                <a:spcPct val="90000"/>
              </a:lnSpc>
              <a:buNone/>
            </a:pPr>
            <a:r>
              <a:rPr lang="en-US" altLang="en-US" sz="2400" b="1" u="sng" dirty="0" smtClean="0">
                <a:latin typeface="Times New Roman" panose="02020603050405020304" pitchFamily="18" charset="0"/>
                <a:cs typeface="Times New Roman" panose="02020603050405020304" pitchFamily="18" charset="0"/>
              </a:rPr>
              <a:t>Job Congruence</a:t>
            </a:r>
          </a:p>
          <a:p>
            <a:pPr marL="0" indent="0" eaLnBrk="1" hangingPunct="1">
              <a:lnSpc>
                <a:spcPct val="90000"/>
              </a:lnSpc>
              <a:buNone/>
            </a:pPr>
            <a:r>
              <a:rPr lang="en-US" altLang="en-US" sz="2400" dirty="0" smtClean="0">
                <a:latin typeface="Times New Roman" panose="02020603050405020304" pitchFamily="18" charset="0"/>
                <a:cs typeface="Times New Roman" panose="02020603050405020304" pitchFamily="18" charset="0"/>
              </a:rPr>
              <a:t>Refers to the match between demands of job and abilities of employees.</a:t>
            </a:r>
          </a:p>
          <a:p>
            <a:pPr lvl="1"/>
            <a:r>
              <a:rPr lang="en-US" altLang="en-US" sz="2000" dirty="0" smtClean="0">
                <a:latin typeface="Times New Roman" panose="02020603050405020304" pitchFamily="18" charset="0"/>
                <a:cs typeface="Times New Roman" panose="02020603050405020304" pitchFamily="18" charset="0"/>
              </a:rPr>
              <a:t>Higher the congruence-The closer fit between skills and job requirements greater the job satisfaction.</a:t>
            </a:r>
          </a:p>
          <a:p>
            <a:pPr lvl="1"/>
            <a:r>
              <a:rPr lang="en-US" altLang="en-US" sz="2000" dirty="0" smtClean="0">
                <a:latin typeface="Times New Roman" panose="02020603050405020304" pitchFamily="18" charset="0"/>
                <a:cs typeface="Times New Roman" panose="02020603050405020304" pitchFamily="18" charset="0"/>
              </a:rPr>
              <a:t>Conversely poor fit between job demands and personal skills reduces potential job satisfaction</a:t>
            </a:r>
            <a:endParaRPr lang="en-US" altLang="en-US" sz="2000" dirty="0">
              <a:latin typeface="Times New Roman" panose="02020603050405020304" pitchFamily="18" charset="0"/>
              <a:cs typeface="Times New Roman" panose="02020603050405020304" pitchFamily="18" charset="0"/>
            </a:endParaRPr>
          </a:p>
          <a:p>
            <a:pPr marL="0" indent="0">
              <a:buNone/>
            </a:pPr>
            <a:r>
              <a:rPr lang="en-US" altLang="en-US" sz="2400" b="1" u="sng" dirty="0" smtClean="0">
                <a:latin typeface="Times New Roman" panose="02020603050405020304" pitchFamily="18" charset="0"/>
                <a:cs typeface="Times New Roman" panose="02020603050405020304" pitchFamily="18" charset="0"/>
              </a:rPr>
              <a:t>Use of Skills</a:t>
            </a:r>
          </a:p>
          <a:p>
            <a:r>
              <a:rPr lang="en-US" altLang="en-US" sz="2400" dirty="0" smtClean="0">
                <a:latin typeface="Times New Roman" panose="02020603050405020304" pitchFamily="18" charset="0"/>
                <a:cs typeface="Times New Roman" panose="02020603050405020304" pitchFamily="18" charset="0"/>
              </a:rPr>
              <a:t>A common complaint especially graduates in engineering and science is that their job does not allow them to exercise their skills and knowledge acquired in college training.</a:t>
            </a:r>
          </a:p>
          <a:p>
            <a:r>
              <a:rPr lang="en-US" altLang="en-US" sz="2400" dirty="0" smtClean="0">
                <a:latin typeface="Times New Roman" panose="02020603050405020304" pitchFamily="18" charset="0"/>
                <a:cs typeface="Times New Roman" panose="02020603050405020304" pitchFamily="18" charset="0"/>
              </a:rPr>
              <a:t>Survey of engineers show high dissatisfaction with job factors such as pay, working conditions nature of job.</a:t>
            </a:r>
          </a:p>
          <a:p>
            <a:r>
              <a:rPr lang="en-US" altLang="en-US" sz="2400" dirty="0" smtClean="0">
                <a:latin typeface="Times New Roman" panose="02020603050405020304" pitchFamily="18" charset="0"/>
                <a:cs typeface="Times New Roman" panose="02020603050405020304" pitchFamily="18" charset="0"/>
              </a:rPr>
              <a:t>People are happier at work if have chance to use their abilities.</a:t>
            </a:r>
          </a:p>
          <a:p>
            <a:pPr marL="0" indent="0">
              <a:buNone/>
            </a:pPr>
            <a:endParaRPr lang="en-US" altLang="en-US"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86082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019175" y="142876"/>
            <a:ext cx="10515600" cy="797668"/>
          </a:xfrm>
        </p:spPr>
        <p:txBody>
          <a:bodyPr>
            <a:normAutofit/>
          </a:bodyPr>
          <a:lstStyle/>
          <a:p>
            <a:pPr algn="ctr" eaLnBrk="1" hangingPunct="1"/>
            <a:r>
              <a:rPr lang="en-US" altLang="en-US" sz="3600" b="1" dirty="0">
                <a:latin typeface="Times New Roman" panose="02020603050405020304" pitchFamily="18" charset="0"/>
                <a:cs typeface="Times New Roman" panose="02020603050405020304" pitchFamily="18" charset="0"/>
              </a:rPr>
              <a:t>Antecedents of Job Satisfaction: </a:t>
            </a:r>
            <a:r>
              <a:rPr lang="en-US" altLang="en-US" sz="3600" b="1" dirty="0" smtClean="0">
                <a:latin typeface="Times New Roman" panose="02020603050405020304" pitchFamily="18" charset="0"/>
                <a:cs typeface="Times New Roman" panose="02020603050405020304" pitchFamily="18" charset="0"/>
              </a:rPr>
              <a:t>Personal</a:t>
            </a:r>
            <a:endParaRPr lang="en-US" altLang="en-US" sz="3600" b="1" dirty="0">
              <a:latin typeface="Times New Roman" panose="02020603050405020304" pitchFamily="18" charset="0"/>
              <a:cs typeface="Times New Roman" panose="02020603050405020304" pitchFamily="18" charset="0"/>
            </a:endParaRPr>
          </a:p>
        </p:txBody>
      </p:sp>
      <p:sp>
        <p:nvSpPr>
          <p:cNvPr id="26627" name="Rectangle 3"/>
          <p:cNvSpPr>
            <a:spLocks noGrp="1" noChangeArrowheads="1"/>
          </p:cNvSpPr>
          <p:nvPr>
            <p:ph type="body" idx="1"/>
          </p:nvPr>
        </p:nvSpPr>
        <p:spPr>
          <a:xfrm>
            <a:off x="605929" y="907272"/>
            <a:ext cx="10763478" cy="5950727"/>
          </a:xfrm>
        </p:spPr>
        <p:txBody>
          <a:bodyPr>
            <a:noAutofit/>
          </a:bodyPr>
          <a:lstStyle/>
          <a:p>
            <a:pPr marL="0" indent="0" eaLnBrk="1" hangingPunct="1">
              <a:lnSpc>
                <a:spcPct val="90000"/>
              </a:lnSpc>
              <a:buNone/>
            </a:pPr>
            <a:r>
              <a:rPr lang="en-US" altLang="en-US" sz="2400" b="1" u="sng" dirty="0" smtClean="0">
                <a:latin typeface="Times New Roman" panose="02020603050405020304" pitchFamily="18" charset="0"/>
                <a:cs typeface="Times New Roman" panose="02020603050405020304" pitchFamily="18" charset="0"/>
              </a:rPr>
              <a:t>Job Control</a:t>
            </a:r>
          </a:p>
          <a:p>
            <a:r>
              <a:rPr lang="en-US" altLang="en-US" sz="2400" dirty="0" smtClean="0">
                <a:latin typeface="Times New Roman" panose="02020603050405020304" pitchFamily="18" charset="0"/>
                <a:cs typeface="Times New Roman" panose="02020603050405020304" pitchFamily="18" charset="0"/>
              </a:rPr>
              <a:t>People who can exercise greater control over their job duties will experience higher satisfaction.</a:t>
            </a:r>
          </a:p>
          <a:p>
            <a:r>
              <a:rPr lang="en-US" altLang="en-US" sz="2400" dirty="0" smtClean="0">
                <a:latin typeface="Times New Roman" panose="02020603050405020304" pitchFamily="18" charset="0"/>
                <a:cs typeface="Times New Roman" panose="02020603050405020304" pitchFamily="18" charset="0"/>
              </a:rPr>
              <a:t>A study on  workers in Canada linked high job control to low level of stress and greater physical health .</a:t>
            </a:r>
          </a:p>
          <a:p>
            <a:pPr marL="0" indent="0">
              <a:buNone/>
            </a:pPr>
            <a:r>
              <a:rPr lang="en-US" altLang="en-US" sz="2400" b="1" u="sng" dirty="0" smtClean="0">
                <a:latin typeface="Times New Roman" panose="02020603050405020304" pitchFamily="18" charset="0"/>
                <a:cs typeface="Times New Roman" panose="02020603050405020304" pitchFamily="18" charset="0"/>
              </a:rPr>
              <a:t>Occupational Level</a:t>
            </a:r>
          </a:p>
          <a:p>
            <a:r>
              <a:rPr lang="en-US" altLang="en-US" sz="2400" dirty="0" smtClean="0">
                <a:latin typeface="Times New Roman" panose="02020603050405020304" pitchFamily="18" charset="0"/>
                <a:cs typeface="Times New Roman" panose="02020603050405020304" pitchFamily="18" charset="0"/>
              </a:rPr>
              <a:t>The higher the occupational status of the job greater the satisfaction.</a:t>
            </a:r>
          </a:p>
          <a:p>
            <a:r>
              <a:rPr lang="en-US" altLang="en-US" sz="2400" dirty="0" smtClean="0">
                <a:latin typeface="Times New Roman" panose="02020603050405020304" pitchFamily="18" charset="0"/>
                <a:cs typeface="Times New Roman" panose="02020603050405020304" pitchFamily="18" charset="0"/>
              </a:rPr>
              <a:t>Executives expressed more positive job attitudes than front supervisors who in turn will be more satisfied than front line workers.</a:t>
            </a:r>
          </a:p>
          <a:p>
            <a:r>
              <a:rPr lang="en-US" altLang="en-US" sz="2400" dirty="0" smtClean="0">
                <a:latin typeface="Times New Roman" panose="02020603050405020304" pitchFamily="18" charset="0"/>
                <a:cs typeface="Times New Roman" panose="02020603050405020304" pitchFamily="18" charset="0"/>
              </a:rPr>
              <a:t>High level jobs offer greater autonomy challenge and responsibility.</a:t>
            </a:r>
          </a:p>
          <a:p>
            <a:r>
              <a:rPr lang="en-US" altLang="en-US" sz="2400" dirty="0" smtClean="0">
                <a:latin typeface="Times New Roman" panose="02020603050405020304" pitchFamily="18" charset="0"/>
                <a:cs typeface="Times New Roman" panose="02020603050405020304" pitchFamily="18" charset="0"/>
              </a:rPr>
              <a:t>Job Category- Most satisfied entrepreneurs, technical professional and managerial.</a:t>
            </a:r>
          </a:p>
          <a:p>
            <a:pPr marL="0" indent="0">
              <a:buNone/>
            </a:pPr>
            <a:r>
              <a:rPr lang="en-US" altLang="en-US" sz="2400" dirty="0">
                <a:latin typeface="Times New Roman" panose="02020603050405020304" pitchFamily="18" charset="0"/>
                <a:cs typeface="Times New Roman" panose="02020603050405020304" pitchFamily="18" charset="0"/>
              </a:rPr>
              <a:t>	</a:t>
            </a:r>
            <a:r>
              <a:rPr lang="en-US" altLang="en-US" sz="2400" dirty="0" smtClean="0">
                <a:latin typeface="Times New Roman" panose="02020603050405020304" pitchFamily="18" charset="0"/>
                <a:cs typeface="Times New Roman" panose="02020603050405020304" pitchFamily="18" charset="0"/>
              </a:rPr>
              <a:t>	- Least satisfied employees working in manufacturing, service 			   industries and wholesale and retail businesses </a:t>
            </a:r>
          </a:p>
          <a:p>
            <a:endParaRPr lang="en-US" altLang="en-US" sz="2400" dirty="0" smtClean="0">
              <a:latin typeface="Times New Roman" panose="02020603050405020304" pitchFamily="18" charset="0"/>
              <a:cs typeface="Times New Roman" panose="02020603050405020304" pitchFamily="18" charset="0"/>
            </a:endParaRPr>
          </a:p>
          <a:p>
            <a:pPr marL="0" indent="0">
              <a:buNone/>
            </a:pPr>
            <a:endParaRPr lang="en-US" altLang="en-US"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94839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209800" y="457200"/>
            <a:ext cx="7772400" cy="990600"/>
          </a:xfrm>
        </p:spPr>
        <p:txBody>
          <a:bodyPr/>
          <a:lstStyle/>
          <a:p>
            <a:pPr eaLnBrk="1" hangingPunct="1"/>
            <a:r>
              <a:rPr lang="en-US" altLang="en-US" sz="3200"/>
              <a:t>Country Differences In Job Satisfaction Facets On JSS</a:t>
            </a:r>
          </a:p>
        </p:txBody>
      </p:sp>
      <p:grpSp>
        <p:nvGrpSpPr>
          <p:cNvPr id="27651" name="Group 351"/>
          <p:cNvGrpSpPr>
            <a:grpSpLocks/>
          </p:cNvGrpSpPr>
          <p:nvPr/>
        </p:nvGrpSpPr>
        <p:grpSpPr bwMode="auto">
          <a:xfrm>
            <a:off x="2057401" y="1828801"/>
            <a:ext cx="7980363" cy="4500563"/>
            <a:chOff x="-3" y="-3"/>
            <a:chExt cx="5027" cy="3558"/>
          </a:xfrm>
        </p:grpSpPr>
        <p:grpSp>
          <p:nvGrpSpPr>
            <p:cNvPr id="27653" name="Group 349"/>
            <p:cNvGrpSpPr>
              <a:grpSpLocks/>
            </p:cNvGrpSpPr>
            <p:nvPr/>
          </p:nvGrpSpPr>
          <p:grpSpPr bwMode="auto">
            <a:xfrm>
              <a:off x="0" y="0"/>
              <a:ext cx="5021" cy="3552"/>
              <a:chOff x="0" y="0"/>
              <a:chExt cx="5021" cy="3552"/>
            </a:xfrm>
          </p:grpSpPr>
          <p:grpSp>
            <p:nvGrpSpPr>
              <p:cNvPr id="27655" name="Group 266"/>
              <p:cNvGrpSpPr>
                <a:grpSpLocks/>
              </p:cNvGrpSpPr>
              <p:nvPr/>
            </p:nvGrpSpPr>
            <p:grpSpPr bwMode="auto">
              <a:xfrm>
                <a:off x="0" y="0"/>
                <a:ext cx="1309" cy="672"/>
                <a:chOff x="0" y="0"/>
                <a:chExt cx="1309" cy="672"/>
              </a:xfrm>
            </p:grpSpPr>
            <p:sp>
              <p:nvSpPr>
                <p:cNvPr id="27779" name="Rectangle 223"/>
                <p:cNvSpPr>
                  <a:spLocks noChangeArrowheads="1"/>
                </p:cNvSpPr>
                <p:nvPr/>
              </p:nvSpPr>
              <p:spPr bwMode="auto">
                <a:xfrm>
                  <a:off x="29" y="0"/>
                  <a:ext cx="1251"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Facet</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80" name="Rectangle 265"/>
                <p:cNvSpPr>
                  <a:spLocks noChangeArrowheads="1"/>
                </p:cNvSpPr>
                <p:nvPr/>
              </p:nvSpPr>
              <p:spPr bwMode="auto">
                <a:xfrm>
                  <a:off x="0" y="0"/>
                  <a:ext cx="1309"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56" name="Group 268"/>
              <p:cNvGrpSpPr>
                <a:grpSpLocks/>
              </p:cNvGrpSpPr>
              <p:nvPr/>
            </p:nvGrpSpPr>
            <p:grpSpPr bwMode="auto">
              <a:xfrm>
                <a:off x="1309" y="0"/>
                <a:ext cx="888" cy="672"/>
                <a:chOff x="1309" y="0"/>
                <a:chExt cx="888" cy="672"/>
              </a:xfrm>
            </p:grpSpPr>
            <p:sp>
              <p:nvSpPr>
                <p:cNvPr id="27777" name="Rectangle 224"/>
                <p:cNvSpPr>
                  <a:spLocks noChangeArrowheads="1"/>
                </p:cNvSpPr>
                <p:nvPr/>
              </p:nvSpPr>
              <p:spPr bwMode="auto">
                <a:xfrm>
                  <a:off x="1338" y="0"/>
                  <a:ext cx="83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Dominican Republic</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78" name="Rectangle 267"/>
                <p:cNvSpPr>
                  <a:spLocks noChangeArrowheads="1"/>
                </p:cNvSpPr>
                <p:nvPr/>
              </p:nvSpPr>
              <p:spPr bwMode="auto">
                <a:xfrm>
                  <a:off x="1309" y="0"/>
                  <a:ext cx="888"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57" name="Group 270"/>
              <p:cNvGrpSpPr>
                <a:grpSpLocks/>
              </p:cNvGrpSpPr>
              <p:nvPr/>
            </p:nvGrpSpPr>
            <p:grpSpPr bwMode="auto">
              <a:xfrm>
                <a:off x="2197" y="0"/>
                <a:ext cx="539" cy="672"/>
                <a:chOff x="2197" y="0"/>
                <a:chExt cx="539" cy="672"/>
              </a:xfrm>
            </p:grpSpPr>
            <p:sp>
              <p:nvSpPr>
                <p:cNvPr id="27775" name="Rectangle 225"/>
                <p:cNvSpPr>
                  <a:spLocks noChangeArrowheads="1"/>
                </p:cNvSpPr>
                <p:nvPr/>
              </p:nvSpPr>
              <p:spPr bwMode="auto">
                <a:xfrm>
                  <a:off x="2226" y="0"/>
                  <a:ext cx="481"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Hong Kong</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76" name="Rectangle 269"/>
                <p:cNvSpPr>
                  <a:spLocks noChangeArrowheads="1"/>
                </p:cNvSpPr>
                <p:nvPr/>
              </p:nvSpPr>
              <p:spPr bwMode="auto">
                <a:xfrm>
                  <a:off x="2197" y="0"/>
                  <a:ext cx="539"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58" name="Group 272"/>
              <p:cNvGrpSpPr>
                <a:grpSpLocks/>
              </p:cNvGrpSpPr>
              <p:nvPr/>
            </p:nvGrpSpPr>
            <p:grpSpPr bwMode="auto">
              <a:xfrm>
                <a:off x="2736" y="0"/>
                <a:ext cx="765" cy="672"/>
                <a:chOff x="2736" y="0"/>
                <a:chExt cx="765" cy="672"/>
              </a:xfrm>
            </p:grpSpPr>
            <p:sp>
              <p:nvSpPr>
                <p:cNvPr id="27773" name="Rectangle 226"/>
                <p:cNvSpPr>
                  <a:spLocks noChangeArrowheads="1"/>
                </p:cNvSpPr>
                <p:nvPr/>
              </p:nvSpPr>
              <p:spPr bwMode="auto">
                <a:xfrm>
                  <a:off x="2765" y="0"/>
                  <a:ext cx="707"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Jamaica</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74" name="Rectangle 271"/>
                <p:cNvSpPr>
                  <a:spLocks noChangeArrowheads="1"/>
                </p:cNvSpPr>
                <p:nvPr/>
              </p:nvSpPr>
              <p:spPr bwMode="auto">
                <a:xfrm>
                  <a:off x="2736" y="0"/>
                  <a:ext cx="765"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59" name="Group 274"/>
              <p:cNvGrpSpPr>
                <a:grpSpLocks/>
              </p:cNvGrpSpPr>
              <p:nvPr/>
            </p:nvGrpSpPr>
            <p:grpSpPr bwMode="auto">
              <a:xfrm>
                <a:off x="3501" y="0"/>
                <a:ext cx="886" cy="672"/>
                <a:chOff x="3501" y="0"/>
                <a:chExt cx="886" cy="672"/>
              </a:xfrm>
            </p:grpSpPr>
            <p:sp>
              <p:nvSpPr>
                <p:cNvPr id="27771" name="Rectangle 227"/>
                <p:cNvSpPr>
                  <a:spLocks noChangeArrowheads="1"/>
                </p:cNvSpPr>
                <p:nvPr/>
              </p:nvSpPr>
              <p:spPr bwMode="auto">
                <a:xfrm>
                  <a:off x="3530" y="0"/>
                  <a:ext cx="828"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Singapore</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72" name="Rectangle 273"/>
                <p:cNvSpPr>
                  <a:spLocks noChangeArrowheads="1"/>
                </p:cNvSpPr>
                <p:nvPr/>
              </p:nvSpPr>
              <p:spPr bwMode="auto">
                <a:xfrm>
                  <a:off x="3501" y="0"/>
                  <a:ext cx="886"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60" name="Group 276"/>
              <p:cNvGrpSpPr>
                <a:grpSpLocks/>
              </p:cNvGrpSpPr>
              <p:nvPr/>
            </p:nvGrpSpPr>
            <p:grpSpPr bwMode="auto">
              <a:xfrm>
                <a:off x="4387" y="0"/>
                <a:ext cx="634" cy="672"/>
                <a:chOff x="4387" y="0"/>
                <a:chExt cx="634" cy="672"/>
              </a:xfrm>
            </p:grpSpPr>
            <p:sp>
              <p:nvSpPr>
                <p:cNvPr id="27769" name="Rectangle 228"/>
                <p:cNvSpPr>
                  <a:spLocks noChangeArrowheads="1"/>
                </p:cNvSpPr>
                <p:nvPr/>
              </p:nvSpPr>
              <p:spPr bwMode="auto">
                <a:xfrm>
                  <a:off x="4416" y="0"/>
                  <a:ext cx="57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US</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70" name="Rectangle 275"/>
                <p:cNvSpPr>
                  <a:spLocks noChangeArrowheads="1"/>
                </p:cNvSpPr>
                <p:nvPr/>
              </p:nvSpPr>
              <p:spPr bwMode="auto">
                <a:xfrm>
                  <a:off x="4387" y="0"/>
                  <a:ext cx="634"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61" name="Group 278"/>
              <p:cNvGrpSpPr>
                <a:grpSpLocks/>
              </p:cNvGrpSpPr>
              <p:nvPr/>
            </p:nvGrpSpPr>
            <p:grpSpPr bwMode="auto">
              <a:xfrm>
                <a:off x="0" y="672"/>
                <a:ext cx="1309" cy="480"/>
                <a:chOff x="0" y="672"/>
                <a:chExt cx="1309" cy="480"/>
              </a:xfrm>
            </p:grpSpPr>
            <p:sp>
              <p:nvSpPr>
                <p:cNvPr id="27767" name="Rectangle 229"/>
                <p:cNvSpPr>
                  <a:spLocks noChangeArrowheads="1"/>
                </p:cNvSpPr>
                <p:nvPr/>
              </p:nvSpPr>
              <p:spPr bwMode="auto">
                <a:xfrm>
                  <a:off x="29" y="672"/>
                  <a:ext cx="1251"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Pay</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68" name="Rectangle 277"/>
                <p:cNvSpPr>
                  <a:spLocks noChangeArrowheads="1"/>
                </p:cNvSpPr>
                <p:nvPr/>
              </p:nvSpPr>
              <p:spPr bwMode="auto">
                <a:xfrm>
                  <a:off x="0" y="672"/>
                  <a:ext cx="1309"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62" name="Group 280"/>
              <p:cNvGrpSpPr>
                <a:grpSpLocks/>
              </p:cNvGrpSpPr>
              <p:nvPr/>
            </p:nvGrpSpPr>
            <p:grpSpPr bwMode="auto">
              <a:xfrm>
                <a:off x="1309" y="672"/>
                <a:ext cx="888" cy="480"/>
                <a:chOff x="1309" y="672"/>
                <a:chExt cx="888" cy="480"/>
              </a:xfrm>
            </p:grpSpPr>
            <p:sp>
              <p:nvSpPr>
                <p:cNvPr id="27765" name="Rectangle 230"/>
                <p:cNvSpPr>
                  <a:spLocks noChangeArrowheads="1"/>
                </p:cNvSpPr>
                <p:nvPr/>
              </p:nvSpPr>
              <p:spPr bwMode="auto">
                <a:xfrm>
                  <a:off x="1338" y="672"/>
                  <a:ext cx="83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17.2</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66" name="Rectangle 279"/>
                <p:cNvSpPr>
                  <a:spLocks noChangeArrowheads="1"/>
                </p:cNvSpPr>
                <p:nvPr/>
              </p:nvSpPr>
              <p:spPr bwMode="auto">
                <a:xfrm>
                  <a:off x="1309" y="672"/>
                  <a:ext cx="888"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63" name="Group 282"/>
              <p:cNvGrpSpPr>
                <a:grpSpLocks/>
              </p:cNvGrpSpPr>
              <p:nvPr/>
            </p:nvGrpSpPr>
            <p:grpSpPr bwMode="auto">
              <a:xfrm>
                <a:off x="2197" y="672"/>
                <a:ext cx="539" cy="480"/>
                <a:chOff x="2197" y="672"/>
                <a:chExt cx="539" cy="480"/>
              </a:xfrm>
            </p:grpSpPr>
            <p:sp>
              <p:nvSpPr>
                <p:cNvPr id="27763" name="Rectangle 231"/>
                <p:cNvSpPr>
                  <a:spLocks noChangeArrowheads="1"/>
                </p:cNvSpPr>
                <p:nvPr/>
              </p:nvSpPr>
              <p:spPr bwMode="auto">
                <a:xfrm>
                  <a:off x="2226" y="672"/>
                  <a:ext cx="481"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15.0</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64" name="Rectangle 281"/>
                <p:cNvSpPr>
                  <a:spLocks noChangeArrowheads="1"/>
                </p:cNvSpPr>
                <p:nvPr/>
              </p:nvSpPr>
              <p:spPr bwMode="auto">
                <a:xfrm>
                  <a:off x="2197" y="672"/>
                  <a:ext cx="539"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64" name="Group 284"/>
              <p:cNvGrpSpPr>
                <a:grpSpLocks/>
              </p:cNvGrpSpPr>
              <p:nvPr/>
            </p:nvGrpSpPr>
            <p:grpSpPr bwMode="auto">
              <a:xfrm>
                <a:off x="2736" y="672"/>
                <a:ext cx="765" cy="480"/>
                <a:chOff x="2736" y="672"/>
                <a:chExt cx="765" cy="480"/>
              </a:xfrm>
            </p:grpSpPr>
            <p:sp>
              <p:nvSpPr>
                <p:cNvPr id="27761" name="Rectangle 232"/>
                <p:cNvSpPr>
                  <a:spLocks noChangeArrowheads="1"/>
                </p:cNvSpPr>
                <p:nvPr/>
              </p:nvSpPr>
              <p:spPr bwMode="auto">
                <a:xfrm>
                  <a:off x="2765" y="672"/>
                  <a:ext cx="70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 5.8</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62" name="Rectangle 283"/>
                <p:cNvSpPr>
                  <a:spLocks noChangeArrowheads="1"/>
                </p:cNvSpPr>
                <p:nvPr/>
              </p:nvSpPr>
              <p:spPr bwMode="auto">
                <a:xfrm>
                  <a:off x="2736" y="672"/>
                  <a:ext cx="765"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65" name="Group 286"/>
              <p:cNvGrpSpPr>
                <a:grpSpLocks/>
              </p:cNvGrpSpPr>
              <p:nvPr/>
            </p:nvGrpSpPr>
            <p:grpSpPr bwMode="auto">
              <a:xfrm>
                <a:off x="3501" y="672"/>
                <a:ext cx="886" cy="480"/>
                <a:chOff x="3501" y="672"/>
                <a:chExt cx="886" cy="480"/>
              </a:xfrm>
            </p:grpSpPr>
            <p:sp>
              <p:nvSpPr>
                <p:cNvPr id="27759" name="Rectangle 233"/>
                <p:cNvSpPr>
                  <a:spLocks noChangeArrowheads="1"/>
                </p:cNvSpPr>
                <p:nvPr/>
              </p:nvSpPr>
              <p:spPr bwMode="auto">
                <a:xfrm>
                  <a:off x="3530" y="672"/>
                  <a:ext cx="82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14.0</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60" name="Rectangle 285"/>
                <p:cNvSpPr>
                  <a:spLocks noChangeArrowheads="1"/>
                </p:cNvSpPr>
                <p:nvPr/>
              </p:nvSpPr>
              <p:spPr bwMode="auto">
                <a:xfrm>
                  <a:off x="3501" y="672"/>
                  <a:ext cx="886"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66" name="Group 288"/>
              <p:cNvGrpSpPr>
                <a:grpSpLocks/>
              </p:cNvGrpSpPr>
              <p:nvPr/>
            </p:nvGrpSpPr>
            <p:grpSpPr bwMode="auto">
              <a:xfrm>
                <a:off x="4387" y="672"/>
                <a:ext cx="634" cy="480"/>
                <a:chOff x="4387" y="672"/>
                <a:chExt cx="634" cy="480"/>
              </a:xfrm>
            </p:grpSpPr>
            <p:sp>
              <p:nvSpPr>
                <p:cNvPr id="27757" name="Rectangle 234"/>
                <p:cNvSpPr>
                  <a:spLocks noChangeArrowheads="1"/>
                </p:cNvSpPr>
                <p:nvPr/>
              </p:nvSpPr>
              <p:spPr bwMode="auto">
                <a:xfrm>
                  <a:off x="4416" y="672"/>
                  <a:ext cx="57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11.8</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58" name="Rectangle 287"/>
                <p:cNvSpPr>
                  <a:spLocks noChangeArrowheads="1"/>
                </p:cNvSpPr>
                <p:nvPr/>
              </p:nvSpPr>
              <p:spPr bwMode="auto">
                <a:xfrm>
                  <a:off x="4387" y="672"/>
                  <a:ext cx="634"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67" name="Group 290"/>
              <p:cNvGrpSpPr>
                <a:grpSpLocks/>
              </p:cNvGrpSpPr>
              <p:nvPr/>
            </p:nvGrpSpPr>
            <p:grpSpPr bwMode="auto">
              <a:xfrm>
                <a:off x="0" y="1152"/>
                <a:ext cx="1309" cy="480"/>
                <a:chOff x="0" y="1152"/>
                <a:chExt cx="1309" cy="480"/>
              </a:xfrm>
            </p:grpSpPr>
            <p:sp>
              <p:nvSpPr>
                <p:cNvPr id="27755" name="Rectangle 235"/>
                <p:cNvSpPr>
                  <a:spLocks noChangeArrowheads="1"/>
                </p:cNvSpPr>
                <p:nvPr/>
              </p:nvSpPr>
              <p:spPr bwMode="auto">
                <a:xfrm>
                  <a:off x="29" y="1152"/>
                  <a:ext cx="1251"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Supervision</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56" name="Rectangle 289"/>
                <p:cNvSpPr>
                  <a:spLocks noChangeArrowheads="1"/>
                </p:cNvSpPr>
                <p:nvPr/>
              </p:nvSpPr>
              <p:spPr bwMode="auto">
                <a:xfrm>
                  <a:off x="0" y="1152"/>
                  <a:ext cx="1309"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68" name="Group 292"/>
              <p:cNvGrpSpPr>
                <a:grpSpLocks/>
              </p:cNvGrpSpPr>
              <p:nvPr/>
            </p:nvGrpSpPr>
            <p:grpSpPr bwMode="auto">
              <a:xfrm>
                <a:off x="1309" y="1152"/>
                <a:ext cx="888" cy="480"/>
                <a:chOff x="1309" y="1152"/>
                <a:chExt cx="888" cy="480"/>
              </a:xfrm>
            </p:grpSpPr>
            <p:sp>
              <p:nvSpPr>
                <p:cNvPr id="27753" name="Rectangle 236"/>
                <p:cNvSpPr>
                  <a:spLocks noChangeArrowheads="1"/>
                </p:cNvSpPr>
                <p:nvPr/>
              </p:nvSpPr>
              <p:spPr bwMode="auto">
                <a:xfrm>
                  <a:off x="1338" y="1152"/>
                  <a:ext cx="83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20.0</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54" name="Rectangle 291"/>
                <p:cNvSpPr>
                  <a:spLocks noChangeArrowheads="1"/>
                </p:cNvSpPr>
                <p:nvPr/>
              </p:nvSpPr>
              <p:spPr bwMode="auto">
                <a:xfrm>
                  <a:off x="1309" y="1152"/>
                  <a:ext cx="888"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69" name="Group 294"/>
              <p:cNvGrpSpPr>
                <a:grpSpLocks/>
              </p:cNvGrpSpPr>
              <p:nvPr/>
            </p:nvGrpSpPr>
            <p:grpSpPr bwMode="auto">
              <a:xfrm>
                <a:off x="2197" y="1152"/>
                <a:ext cx="539" cy="480"/>
                <a:chOff x="2197" y="1152"/>
                <a:chExt cx="539" cy="480"/>
              </a:xfrm>
            </p:grpSpPr>
            <p:sp>
              <p:nvSpPr>
                <p:cNvPr id="27751" name="Rectangle 237"/>
                <p:cNvSpPr>
                  <a:spLocks noChangeArrowheads="1"/>
                </p:cNvSpPr>
                <p:nvPr/>
              </p:nvSpPr>
              <p:spPr bwMode="auto">
                <a:xfrm>
                  <a:off x="2226" y="1152"/>
                  <a:ext cx="481"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16.0</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52" name="Rectangle 293"/>
                <p:cNvSpPr>
                  <a:spLocks noChangeArrowheads="1"/>
                </p:cNvSpPr>
                <p:nvPr/>
              </p:nvSpPr>
              <p:spPr bwMode="auto">
                <a:xfrm>
                  <a:off x="2197" y="1152"/>
                  <a:ext cx="539"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70" name="Group 296"/>
              <p:cNvGrpSpPr>
                <a:grpSpLocks/>
              </p:cNvGrpSpPr>
              <p:nvPr/>
            </p:nvGrpSpPr>
            <p:grpSpPr bwMode="auto">
              <a:xfrm>
                <a:off x="2736" y="1152"/>
                <a:ext cx="765" cy="480"/>
                <a:chOff x="2736" y="1152"/>
                <a:chExt cx="765" cy="480"/>
              </a:xfrm>
            </p:grpSpPr>
            <p:sp>
              <p:nvSpPr>
                <p:cNvPr id="27749" name="Rectangle 238"/>
                <p:cNvSpPr>
                  <a:spLocks noChangeArrowheads="1"/>
                </p:cNvSpPr>
                <p:nvPr/>
              </p:nvSpPr>
              <p:spPr bwMode="auto">
                <a:xfrm>
                  <a:off x="2765" y="1152"/>
                  <a:ext cx="70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17.5</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50" name="Rectangle 295"/>
                <p:cNvSpPr>
                  <a:spLocks noChangeArrowheads="1"/>
                </p:cNvSpPr>
                <p:nvPr/>
              </p:nvSpPr>
              <p:spPr bwMode="auto">
                <a:xfrm>
                  <a:off x="2736" y="1152"/>
                  <a:ext cx="765"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71" name="Group 298"/>
              <p:cNvGrpSpPr>
                <a:grpSpLocks/>
              </p:cNvGrpSpPr>
              <p:nvPr/>
            </p:nvGrpSpPr>
            <p:grpSpPr bwMode="auto">
              <a:xfrm>
                <a:off x="3501" y="1152"/>
                <a:ext cx="886" cy="480"/>
                <a:chOff x="3501" y="1152"/>
                <a:chExt cx="886" cy="480"/>
              </a:xfrm>
            </p:grpSpPr>
            <p:sp>
              <p:nvSpPr>
                <p:cNvPr id="27747" name="Rectangle 239"/>
                <p:cNvSpPr>
                  <a:spLocks noChangeArrowheads="1"/>
                </p:cNvSpPr>
                <p:nvPr/>
              </p:nvSpPr>
              <p:spPr bwMode="auto">
                <a:xfrm>
                  <a:off x="3530" y="1152"/>
                  <a:ext cx="82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13.4</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48" name="Rectangle 297"/>
                <p:cNvSpPr>
                  <a:spLocks noChangeArrowheads="1"/>
                </p:cNvSpPr>
                <p:nvPr/>
              </p:nvSpPr>
              <p:spPr bwMode="auto">
                <a:xfrm>
                  <a:off x="3501" y="1152"/>
                  <a:ext cx="886"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72" name="Group 300"/>
              <p:cNvGrpSpPr>
                <a:grpSpLocks/>
              </p:cNvGrpSpPr>
              <p:nvPr/>
            </p:nvGrpSpPr>
            <p:grpSpPr bwMode="auto">
              <a:xfrm>
                <a:off x="4387" y="1152"/>
                <a:ext cx="634" cy="480"/>
                <a:chOff x="4387" y="1152"/>
                <a:chExt cx="634" cy="480"/>
              </a:xfrm>
            </p:grpSpPr>
            <p:sp>
              <p:nvSpPr>
                <p:cNvPr id="27745" name="Rectangle 240"/>
                <p:cNvSpPr>
                  <a:spLocks noChangeArrowheads="1"/>
                </p:cNvSpPr>
                <p:nvPr/>
              </p:nvSpPr>
              <p:spPr bwMode="auto">
                <a:xfrm>
                  <a:off x="4416" y="1152"/>
                  <a:ext cx="57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18.6</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46" name="Rectangle 299"/>
                <p:cNvSpPr>
                  <a:spLocks noChangeArrowheads="1"/>
                </p:cNvSpPr>
                <p:nvPr/>
              </p:nvSpPr>
              <p:spPr bwMode="auto">
                <a:xfrm>
                  <a:off x="4387" y="1152"/>
                  <a:ext cx="634"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73" name="Group 302"/>
              <p:cNvGrpSpPr>
                <a:grpSpLocks/>
              </p:cNvGrpSpPr>
              <p:nvPr/>
            </p:nvGrpSpPr>
            <p:grpSpPr bwMode="auto">
              <a:xfrm>
                <a:off x="0" y="1632"/>
                <a:ext cx="1309" cy="480"/>
                <a:chOff x="0" y="1632"/>
                <a:chExt cx="1309" cy="480"/>
              </a:xfrm>
            </p:grpSpPr>
            <p:sp>
              <p:nvSpPr>
                <p:cNvPr id="27743" name="Rectangle 241"/>
                <p:cNvSpPr>
                  <a:spLocks noChangeArrowheads="1"/>
                </p:cNvSpPr>
                <p:nvPr/>
              </p:nvSpPr>
              <p:spPr bwMode="auto">
                <a:xfrm>
                  <a:off x="29" y="1632"/>
                  <a:ext cx="1251"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Fringe Benefits</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44" name="Rectangle 301"/>
                <p:cNvSpPr>
                  <a:spLocks noChangeArrowheads="1"/>
                </p:cNvSpPr>
                <p:nvPr/>
              </p:nvSpPr>
              <p:spPr bwMode="auto">
                <a:xfrm>
                  <a:off x="0" y="1632"/>
                  <a:ext cx="1309"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74" name="Group 304"/>
              <p:cNvGrpSpPr>
                <a:grpSpLocks/>
              </p:cNvGrpSpPr>
              <p:nvPr/>
            </p:nvGrpSpPr>
            <p:grpSpPr bwMode="auto">
              <a:xfrm>
                <a:off x="1309" y="1632"/>
                <a:ext cx="888" cy="480"/>
                <a:chOff x="1309" y="1632"/>
                <a:chExt cx="888" cy="480"/>
              </a:xfrm>
            </p:grpSpPr>
            <p:sp>
              <p:nvSpPr>
                <p:cNvPr id="27741" name="Rectangle 242"/>
                <p:cNvSpPr>
                  <a:spLocks noChangeArrowheads="1"/>
                </p:cNvSpPr>
                <p:nvPr/>
              </p:nvSpPr>
              <p:spPr bwMode="auto">
                <a:xfrm>
                  <a:off x="1338" y="1632"/>
                  <a:ext cx="83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16.8</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42" name="Rectangle 303"/>
                <p:cNvSpPr>
                  <a:spLocks noChangeArrowheads="1"/>
                </p:cNvSpPr>
                <p:nvPr/>
              </p:nvSpPr>
              <p:spPr bwMode="auto">
                <a:xfrm>
                  <a:off x="1309" y="1632"/>
                  <a:ext cx="888"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75" name="Group 306"/>
              <p:cNvGrpSpPr>
                <a:grpSpLocks/>
              </p:cNvGrpSpPr>
              <p:nvPr/>
            </p:nvGrpSpPr>
            <p:grpSpPr bwMode="auto">
              <a:xfrm>
                <a:off x="2197" y="1632"/>
                <a:ext cx="539" cy="480"/>
                <a:chOff x="2197" y="1632"/>
                <a:chExt cx="539" cy="480"/>
              </a:xfrm>
            </p:grpSpPr>
            <p:sp>
              <p:nvSpPr>
                <p:cNvPr id="27739" name="Rectangle 243"/>
                <p:cNvSpPr>
                  <a:spLocks noChangeArrowheads="1"/>
                </p:cNvSpPr>
                <p:nvPr/>
              </p:nvSpPr>
              <p:spPr bwMode="auto">
                <a:xfrm>
                  <a:off x="2226" y="1632"/>
                  <a:ext cx="481"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14.4</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40" name="Rectangle 305"/>
                <p:cNvSpPr>
                  <a:spLocks noChangeArrowheads="1"/>
                </p:cNvSpPr>
                <p:nvPr/>
              </p:nvSpPr>
              <p:spPr bwMode="auto">
                <a:xfrm>
                  <a:off x="2197" y="1632"/>
                  <a:ext cx="539"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76" name="Group 308"/>
              <p:cNvGrpSpPr>
                <a:grpSpLocks/>
              </p:cNvGrpSpPr>
              <p:nvPr/>
            </p:nvGrpSpPr>
            <p:grpSpPr bwMode="auto">
              <a:xfrm>
                <a:off x="2736" y="1632"/>
                <a:ext cx="765" cy="480"/>
                <a:chOff x="2736" y="1632"/>
                <a:chExt cx="765" cy="480"/>
              </a:xfrm>
            </p:grpSpPr>
            <p:sp>
              <p:nvSpPr>
                <p:cNvPr id="27737" name="Rectangle 244"/>
                <p:cNvSpPr>
                  <a:spLocks noChangeArrowheads="1"/>
                </p:cNvSpPr>
                <p:nvPr/>
              </p:nvSpPr>
              <p:spPr bwMode="auto">
                <a:xfrm>
                  <a:off x="2765" y="1632"/>
                  <a:ext cx="70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 6.1</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38" name="Rectangle 307"/>
                <p:cNvSpPr>
                  <a:spLocks noChangeArrowheads="1"/>
                </p:cNvSpPr>
                <p:nvPr/>
              </p:nvSpPr>
              <p:spPr bwMode="auto">
                <a:xfrm>
                  <a:off x="2736" y="1632"/>
                  <a:ext cx="765"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77" name="Group 310"/>
              <p:cNvGrpSpPr>
                <a:grpSpLocks/>
              </p:cNvGrpSpPr>
              <p:nvPr/>
            </p:nvGrpSpPr>
            <p:grpSpPr bwMode="auto">
              <a:xfrm>
                <a:off x="3501" y="1632"/>
                <a:ext cx="886" cy="480"/>
                <a:chOff x="3501" y="1632"/>
                <a:chExt cx="886" cy="480"/>
              </a:xfrm>
            </p:grpSpPr>
            <p:sp>
              <p:nvSpPr>
                <p:cNvPr id="27735" name="Rectangle 245"/>
                <p:cNvSpPr>
                  <a:spLocks noChangeArrowheads="1"/>
                </p:cNvSpPr>
                <p:nvPr/>
              </p:nvSpPr>
              <p:spPr bwMode="auto">
                <a:xfrm>
                  <a:off x="3530" y="1632"/>
                  <a:ext cx="82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14.2</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36" name="Rectangle 309"/>
                <p:cNvSpPr>
                  <a:spLocks noChangeArrowheads="1"/>
                </p:cNvSpPr>
                <p:nvPr/>
              </p:nvSpPr>
              <p:spPr bwMode="auto">
                <a:xfrm>
                  <a:off x="3501" y="1632"/>
                  <a:ext cx="886"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78" name="Group 312"/>
              <p:cNvGrpSpPr>
                <a:grpSpLocks/>
              </p:cNvGrpSpPr>
              <p:nvPr/>
            </p:nvGrpSpPr>
            <p:grpSpPr bwMode="auto">
              <a:xfrm>
                <a:off x="4387" y="1632"/>
                <a:ext cx="634" cy="480"/>
                <a:chOff x="4387" y="1632"/>
                <a:chExt cx="634" cy="480"/>
              </a:xfrm>
            </p:grpSpPr>
            <p:sp>
              <p:nvSpPr>
                <p:cNvPr id="27733" name="Rectangle 246"/>
                <p:cNvSpPr>
                  <a:spLocks noChangeArrowheads="1"/>
                </p:cNvSpPr>
                <p:nvPr/>
              </p:nvSpPr>
              <p:spPr bwMode="auto">
                <a:xfrm>
                  <a:off x="4416" y="1632"/>
                  <a:ext cx="57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14.3</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34" name="Rectangle 311"/>
                <p:cNvSpPr>
                  <a:spLocks noChangeArrowheads="1"/>
                </p:cNvSpPr>
                <p:nvPr/>
              </p:nvSpPr>
              <p:spPr bwMode="auto">
                <a:xfrm>
                  <a:off x="4387" y="1632"/>
                  <a:ext cx="634"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79" name="Group 314"/>
              <p:cNvGrpSpPr>
                <a:grpSpLocks/>
              </p:cNvGrpSpPr>
              <p:nvPr/>
            </p:nvGrpSpPr>
            <p:grpSpPr bwMode="auto">
              <a:xfrm>
                <a:off x="0" y="2112"/>
                <a:ext cx="1309" cy="480"/>
                <a:chOff x="0" y="2112"/>
                <a:chExt cx="1309" cy="480"/>
              </a:xfrm>
            </p:grpSpPr>
            <p:sp>
              <p:nvSpPr>
                <p:cNvPr id="27731" name="Rectangle 247"/>
                <p:cNvSpPr>
                  <a:spLocks noChangeArrowheads="1"/>
                </p:cNvSpPr>
                <p:nvPr/>
              </p:nvSpPr>
              <p:spPr bwMode="auto">
                <a:xfrm>
                  <a:off x="29" y="2112"/>
                  <a:ext cx="1251"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Coworkers</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32" name="Rectangle 313"/>
                <p:cNvSpPr>
                  <a:spLocks noChangeArrowheads="1"/>
                </p:cNvSpPr>
                <p:nvPr/>
              </p:nvSpPr>
              <p:spPr bwMode="auto">
                <a:xfrm>
                  <a:off x="0" y="2112"/>
                  <a:ext cx="1309"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80" name="Group 316"/>
              <p:cNvGrpSpPr>
                <a:grpSpLocks/>
              </p:cNvGrpSpPr>
              <p:nvPr/>
            </p:nvGrpSpPr>
            <p:grpSpPr bwMode="auto">
              <a:xfrm>
                <a:off x="1309" y="2112"/>
                <a:ext cx="888" cy="480"/>
                <a:chOff x="1309" y="2112"/>
                <a:chExt cx="888" cy="480"/>
              </a:xfrm>
            </p:grpSpPr>
            <p:sp>
              <p:nvSpPr>
                <p:cNvPr id="27729" name="Rectangle 248"/>
                <p:cNvSpPr>
                  <a:spLocks noChangeArrowheads="1"/>
                </p:cNvSpPr>
                <p:nvPr/>
              </p:nvSpPr>
              <p:spPr bwMode="auto">
                <a:xfrm>
                  <a:off x="1338" y="2112"/>
                  <a:ext cx="83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20.0</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30" name="Rectangle 315"/>
                <p:cNvSpPr>
                  <a:spLocks noChangeArrowheads="1"/>
                </p:cNvSpPr>
                <p:nvPr/>
              </p:nvSpPr>
              <p:spPr bwMode="auto">
                <a:xfrm>
                  <a:off x="1309" y="2112"/>
                  <a:ext cx="888"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81" name="Group 318"/>
              <p:cNvGrpSpPr>
                <a:grpSpLocks/>
              </p:cNvGrpSpPr>
              <p:nvPr/>
            </p:nvGrpSpPr>
            <p:grpSpPr bwMode="auto">
              <a:xfrm>
                <a:off x="2197" y="2112"/>
                <a:ext cx="539" cy="480"/>
                <a:chOff x="2197" y="2112"/>
                <a:chExt cx="539" cy="480"/>
              </a:xfrm>
            </p:grpSpPr>
            <p:sp>
              <p:nvSpPr>
                <p:cNvPr id="27727" name="Rectangle 249"/>
                <p:cNvSpPr>
                  <a:spLocks noChangeArrowheads="1"/>
                </p:cNvSpPr>
                <p:nvPr/>
              </p:nvSpPr>
              <p:spPr bwMode="auto">
                <a:xfrm>
                  <a:off x="2226" y="2112"/>
                  <a:ext cx="481"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15.6</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28" name="Rectangle 317"/>
                <p:cNvSpPr>
                  <a:spLocks noChangeArrowheads="1"/>
                </p:cNvSpPr>
                <p:nvPr/>
              </p:nvSpPr>
              <p:spPr bwMode="auto">
                <a:xfrm>
                  <a:off x="2197" y="2112"/>
                  <a:ext cx="539"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82" name="Group 320"/>
              <p:cNvGrpSpPr>
                <a:grpSpLocks/>
              </p:cNvGrpSpPr>
              <p:nvPr/>
            </p:nvGrpSpPr>
            <p:grpSpPr bwMode="auto">
              <a:xfrm>
                <a:off x="2736" y="2112"/>
                <a:ext cx="765" cy="480"/>
                <a:chOff x="2736" y="2112"/>
                <a:chExt cx="765" cy="480"/>
              </a:xfrm>
            </p:grpSpPr>
            <p:sp>
              <p:nvSpPr>
                <p:cNvPr id="27725" name="Rectangle 250"/>
                <p:cNvSpPr>
                  <a:spLocks noChangeArrowheads="1"/>
                </p:cNvSpPr>
                <p:nvPr/>
              </p:nvSpPr>
              <p:spPr bwMode="auto">
                <a:xfrm>
                  <a:off x="2765" y="2112"/>
                  <a:ext cx="70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17.0</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26" name="Rectangle 319"/>
                <p:cNvSpPr>
                  <a:spLocks noChangeArrowheads="1"/>
                </p:cNvSpPr>
                <p:nvPr/>
              </p:nvSpPr>
              <p:spPr bwMode="auto">
                <a:xfrm>
                  <a:off x="2736" y="2112"/>
                  <a:ext cx="765"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83" name="Group 322"/>
              <p:cNvGrpSpPr>
                <a:grpSpLocks/>
              </p:cNvGrpSpPr>
              <p:nvPr/>
            </p:nvGrpSpPr>
            <p:grpSpPr bwMode="auto">
              <a:xfrm>
                <a:off x="3501" y="2112"/>
                <a:ext cx="886" cy="480"/>
                <a:chOff x="3501" y="2112"/>
                <a:chExt cx="886" cy="480"/>
              </a:xfrm>
            </p:grpSpPr>
            <p:sp>
              <p:nvSpPr>
                <p:cNvPr id="27723" name="Rectangle 251"/>
                <p:cNvSpPr>
                  <a:spLocks noChangeArrowheads="1"/>
                </p:cNvSpPr>
                <p:nvPr/>
              </p:nvSpPr>
              <p:spPr bwMode="auto">
                <a:xfrm>
                  <a:off x="3530" y="2112"/>
                  <a:ext cx="82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13.4</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24" name="Rectangle 321"/>
                <p:cNvSpPr>
                  <a:spLocks noChangeArrowheads="1"/>
                </p:cNvSpPr>
                <p:nvPr/>
              </p:nvSpPr>
              <p:spPr bwMode="auto">
                <a:xfrm>
                  <a:off x="3501" y="2112"/>
                  <a:ext cx="886"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84" name="Group 324"/>
              <p:cNvGrpSpPr>
                <a:grpSpLocks/>
              </p:cNvGrpSpPr>
              <p:nvPr/>
            </p:nvGrpSpPr>
            <p:grpSpPr bwMode="auto">
              <a:xfrm>
                <a:off x="4387" y="2112"/>
                <a:ext cx="634" cy="480"/>
                <a:chOff x="4387" y="2112"/>
                <a:chExt cx="634" cy="480"/>
              </a:xfrm>
            </p:grpSpPr>
            <p:sp>
              <p:nvSpPr>
                <p:cNvPr id="27721" name="Rectangle 252"/>
                <p:cNvSpPr>
                  <a:spLocks noChangeArrowheads="1"/>
                </p:cNvSpPr>
                <p:nvPr/>
              </p:nvSpPr>
              <p:spPr bwMode="auto">
                <a:xfrm>
                  <a:off x="4416" y="2112"/>
                  <a:ext cx="57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17.9</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22" name="Rectangle 323"/>
                <p:cNvSpPr>
                  <a:spLocks noChangeArrowheads="1"/>
                </p:cNvSpPr>
                <p:nvPr/>
              </p:nvSpPr>
              <p:spPr bwMode="auto">
                <a:xfrm>
                  <a:off x="4387" y="2112"/>
                  <a:ext cx="634"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85" name="Group 326"/>
              <p:cNvGrpSpPr>
                <a:grpSpLocks/>
              </p:cNvGrpSpPr>
              <p:nvPr/>
            </p:nvGrpSpPr>
            <p:grpSpPr bwMode="auto">
              <a:xfrm>
                <a:off x="0" y="2592"/>
                <a:ext cx="1309" cy="480"/>
                <a:chOff x="0" y="2592"/>
                <a:chExt cx="1309" cy="480"/>
              </a:xfrm>
            </p:grpSpPr>
            <p:sp>
              <p:nvSpPr>
                <p:cNvPr id="27719" name="Rectangle 253"/>
                <p:cNvSpPr>
                  <a:spLocks noChangeArrowheads="1"/>
                </p:cNvSpPr>
                <p:nvPr/>
              </p:nvSpPr>
              <p:spPr bwMode="auto">
                <a:xfrm>
                  <a:off x="29" y="2592"/>
                  <a:ext cx="1251"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Work Itself</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20" name="Rectangle 325"/>
                <p:cNvSpPr>
                  <a:spLocks noChangeArrowheads="1"/>
                </p:cNvSpPr>
                <p:nvPr/>
              </p:nvSpPr>
              <p:spPr bwMode="auto">
                <a:xfrm>
                  <a:off x="0" y="2592"/>
                  <a:ext cx="1309"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86" name="Group 328"/>
              <p:cNvGrpSpPr>
                <a:grpSpLocks/>
              </p:cNvGrpSpPr>
              <p:nvPr/>
            </p:nvGrpSpPr>
            <p:grpSpPr bwMode="auto">
              <a:xfrm>
                <a:off x="1309" y="2592"/>
                <a:ext cx="888" cy="480"/>
                <a:chOff x="1309" y="2592"/>
                <a:chExt cx="888" cy="480"/>
              </a:xfrm>
            </p:grpSpPr>
            <p:sp>
              <p:nvSpPr>
                <p:cNvPr id="27717" name="Rectangle 254"/>
                <p:cNvSpPr>
                  <a:spLocks noChangeArrowheads="1"/>
                </p:cNvSpPr>
                <p:nvPr/>
              </p:nvSpPr>
              <p:spPr bwMode="auto">
                <a:xfrm>
                  <a:off x="1338" y="2592"/>
                  <a:ext cx="83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22.2</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18" name="Rectangle 327"/>
                <p:cNvSpPr>
                  <a:spLocks noChangeArrowheads="1"/>
                </p:cNvSpPr>
                <p:nvPr/>
              </p:nvSpPr>
              <p:spPr bwMode="auto">
                <a:xfrm>
                  <a:off x="1309" y="2592"/>
                  <a:ext cx="888"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87" name="Group 330"/>
              <p:cNvGrpSpPr>
                <a:grpSpLocks/>
              </p:cNvGrpSpPr>
              <p:nvPr/>
            </p:nvGrpSpPr>
            <p:grpSpPr bwMode="auto">
              <a:xfrm>
                <a:off x="2197" y="2592"/>
                <a:ext cx="539" cy="480"/>
                <a:chOff x="2197" y="2592"/>
                <a:chExt cx="539" cy="480"/>
              </a:xfrm>
            </p:grpSpPr>
            <p:sp>
              <p:nvSpPr>
                <p:cNvPr id="27715" name="Rectangle 255"/>
                <p:cNvSpPr>
                  <a:spLocks noChangeArrowheads="1"/>
                </p:cNvSpPr>
                <p:nvPr/>
              </p:nvSpPr>
              <p:spPr bwMode="auto">
                <a:xfrm>
                  <a:off x="2226" y="2592"/>
                  <a:ext cx="481"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14.9</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16" name="Rectangle 329"/>
                <p:cNvSpPr>
                  <a:spLocks noChangeArrowheads="1"/>
                </p:cNvSpPr>
                <p:nvPr/>
              </p:nvSpPr>
              <p:spPr bwMode="auto">
                <a:xfrm>
                  <a:off x="2197" y="2592"/>
                  <a:ext cx="539"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88" name="Group 332"/>
              <p:cNvGrpSpPr>
                <a:grpSpLocks/>
              </p:cNvGrpSpPr>
              <p:nvPr/>
            </p:nvGrpSpPr>
            <p:grpSpPr bwMode="auto">
              <a:xfrm>
                <a:off x="2736" y="2592"/>
                <a:ext cx="765" cy="480"/>
                <a:chOff x="2736" y="2592"/>
                <a:chExt cx="765" cy="480"/>
              </a:xfrm>
            </p:grpSpPr>
            <p:sp>
              <p:nvSpPr>
                <p:cNvPr id="27713" name="Rectangle 256"/>
                <p:cNvSpPr>
                  <a:spLocks noChangeArrowheads="1"/>
                </p:cNvSpPr>
                <p:nvPr/>
              </p:nvSpPr>
              <p:spPr bwMode="auto">
                <a:xfrm>
                  <a:off x="2765" y="2592"/>
                  <a:ext cx="70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18.3</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14" name="Rectangle 331"/>
                <p:cNvSpPr>
                  <a:spLocks noChangeArrowheads="1"/>
                </p:cNvSpPr>
                <p:nvPr/>
              </p:nvSpPr>
              <p:spPr bwMode="auto">
                <a:xfrm>
                  <a:off x="2736" y="2592"/>
                  <a:ext cx="765"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89" name="Group 334"/>
              <p:cNvGrpSpPr>
                <a:grpSpLocks/>
              </p:cNvGrpSpPr>
              <p:nvPr/>
            </p:nvGrpSpPr>
            <p:grpSpPr bwMode="auto">
              <a:xfrm>
                <a:off x="3501" y="2592"/>
                <a:ext cx="886" cy="480"/>
                <a:chOff x="3501" y="2592"/>
                <a:chExt cx="886" cy="480"/>
              </a:xfrm>
            </p:grpSpPr>
            <p:sp>
              <p:nvSpPr>
                <p:cNvPr id="27711" name="Rectangle 257"/>
                <p:cNvSpPr>
                  <a:spLocks noChangeArrowheads="1"/>
                </p:cNvSpPr>
                <p:nvPr/>
              </p:nvSpPr>
              <p:spPr bwMode="auto">
                <a:xfrm>
                  <a:off x="3530" y="2592"/>
                  <a:ext cx="82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17.1</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12" name="Rectangle 333"/>
                <p:cNvSpPr>
                  <a:spLocks noChangeArrowheads="1"/>
                </p:cNvSpPr>
                <p:nvPr/>
              </p:nvSpPr>
              <p:spPr bwMode="auto">
                <a:xfrm>
                  <a:off x="3501" y="2592"/>
                  <a:ext cx="886"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90" name="Group 336"/>
              <p:cNvGrpSpPr>
                <a:grpSpLocks/>
              </p:cNvGrpSpPr>
              <p:nvPr/>
            </p:nvGrpSpPr>
            <p:grpSpPr bwMode="auto">
              <a:xfrm>
                <a:off x="4387" y="2592"/>
                <a:ext cx="634" cy="480"/>
                <a:chOff x="4387" y="2592"/>
                <a:chExt cx="634" cy="480"/>
              </a:xfrm>
            </p:grpSpPr>
            <p:sp>
              <p:nvSpPr>
                <p:cNvPr id="27709" name="Rectangle 258"/>
                <p:cNvSpPr>
                  <a:spLocks noChangeArrowheads="1"/>
                </p:cNvSpPr>
                <p:nvPr/>
              </p:nvSpPr>
              <p:spPr bwMode="auto">
                <a:xfrm>
                  <a:off x="4416" y="2592"/>
                  <a:ext cx="57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18.9</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10" name="Rectangle 335"/>
                <p:cNvSpPr>
                  <a:spLocks noChangeArrowheads="1"/>
                </p:cNvSpPr>
                <p:nvPr/>
              </p:nvSpPr>
              <p:spPr bwMode="auto">
                <a:xfrm>
                  <a:off x="4387" y="2592"/>
                  <a:ext cx="634"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91" name="Group 338"/>
              <p:cNvGrpSpPr>
                <a:grpSpLocks/>
              </p:cNvGrpSpPr>
              <p:nvPr/>
            </p:nvGrpSpPr>
            <p:grpSpPr bwMode="auto">
              <a:xfrm>
                <a:off x="0" y="3072"/>
                <a:ext cx="1309" cy="480"/>
                <a:chOff x="0" y="3072"/>
                <a:chExt cx="1309" cy="480"/>
              </a:xfrm>
            </p:grpSpPr>
            <p:sp>
              <p:nvSpPr>
                <p:cNvPr id="27707" name="Rectangle 259"/>
                <p:cNvSpPr>
                  <a:spLocks noChangeArrowheads="1"/>
                </p:cNvSpPr>
                <p:nvPr/>
              </p:nvSpPr>
              <p:spPr bwMode="auto">
                <a:xfrm>
                  <a:off x="29" y="3072"/>
                  <a:ext cx="1251"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Total</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08" name="Rectangle 337"/>
                <p:cNvSpPr>
                  <a:spLocks noChangeArrowheads="1"/>
                </p:cNvSpPr>
                <p:nvPr/>
              </p:nvSpPr>
              <p:spPr bwMode="auto">
                <a:xfrm>
                  <a:off x="0" y="3072"/>
                  <a:ext cx="1309"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92" name="Group 340"/>
              <p:cNvGrpSpPr>
                <a:grpSpLocks/>
              </p:cNvGrpSpPr>
              <p:nvPr/>
            </p:nvGrpSpPr>
            <p:grpSpPr bwMode="auto">
              <a:xfrm>
                <a:off x="1309" y="3072"/>
                <a:ext cx="888" cy="480"/>
                <a:chOff x="1309" y="3072"/>
                <a:chExt cx="888" cy="480"/>
              </a:xfrm>
            </p:grpSpPr>
            <p:sp>
              <p:nvSpPr>
                <p:cNvPr id="27705" name="Rectangle 260"/>
                <p:cNvSpPr>
                  <a:spLocks noChangeArrowheads="1"/>
                </p:cNvSpPr>
                <p:nvPr/>
              </p:nvSpPr>
              <p:spPr bwMode="auto">
                <a:xfrm>
                  <a:off x="1338" y="3072"/>
                  <a:ext cx="83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160.9</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06" name="Rectangle 339"/>
                <p:cNvSpPr>
                  <a:spLocks noChangeArrowheads="1"/>
                </p:cNvSpPr>
                <p:nvPr/>
              </p:nvSpPr>
              <p:spPr bwMode="auto">
                <a:xfrm>
                  <a:off x="1309" y="3072"/>
                  <a:ext cx="888"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93" name="Group 342"/>
              <p:cNvGrpSpPr>
                <a:grpSpLocks/>
              </p:cNvGrpSpPr>
              <p:nvPr/>
            </p:nvGrpSpPr>
            <p:grpSpPr bwMode="auto">
              <a:xfrm>
                <a:off x="2197" y="3072"/>
                <a:ext cx="539" cy="480"/>
                <a:chOff x="2197" y="3072"/>
                <a:chExt cx="539" cy="480"/>
              </a:xfrm>
            </p:grpSpPr>
            <p:sp>
              <p:nvSpPr>
                <p:cNvPr id="27703" name="Rectangle 261"/>
                <p:cNvSpPr>
                  <a:spLocks noChangeArrowheads="1"/>
                </p:cNvSpPr>
                <p:nvPr/>
              </p:nvSpPr>
              <p:spPr bwMode="auto">
                <a:xfrm>
                  <a:off x="2226" y="3072"/>
                  <a:ext cx="481"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133.3</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04" name="Rectangle 341"/>
                <p:cNvSpPr>
                  <a:spLocks noChangeArrowheads="1"/>
                </p:cNvSpPr>
                <p:nvPr/>
              </p:nvSpPr>
              <p:spPr bwMode="auto">
                <a:xfrm>
                  <a:off x="2197" y="3072"/>
                  <a:ext cx="539"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94" name="Group 344"/>
              <p:cNvGrpSpPr>
                <a:grpSpLocks/>
              </p:cNvGrpSpPr>
              <p:nvPr/>
            </p:nvGrpSpPr>
            <p:grpSpPr bwMode="auto">
              <a:xfrm>
                <a:off x="2736" y="3072"/>
                <a:ext cx="765" cy="480"/>
                <a:chOff x="2736" y="3072"/>
                <a:chExt cx="765" cy="480"/>
              </a:xfrm>
            </p:grpSpPr>
            <p:sp>
              <p:nvSpPr>
                <p:cNvPr id="27701" name="Rectangle 262"/>
                <p:cNvSpPr>
                  <a:spLocks noChangeArrowheads="1"/>
                </p:cNvSpPr>
                <p:nvPr/>
              </p:nvSpPr>
              <p:spPr bwMode="auto">
                <a:xfrm>
                  <a:off x="2765" y="3072"/>
                  <a:ext cx="70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110.0</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02" name="Rectangle 343"/>
                <p:cNvSpPr>
                  <a:spLocks noChangeArrowheads="1"/>
                </p:cNvSpPr>
                <p:nvPr/>
              </p:nvSpPr>
              <p:spPr bwMode="auto">
                <a:xfrm>
                  <a:off x="2736" y="3072"/>
                  <a:ext cx="765"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95" name="Group 346"/>
              <p:cNvGrpSpPr>
                <a:grpSpLocks/>
              </p:cNvGrpSpPr>
              <p:nvPr/>
            </p:nvGrpSpPr>
            <p:grpSpPr bwMode="auto">
              <a:xfrm>
                <a:off x="3501" y="3072"/>
                <a:ext cx="886" cy="480"/>
                <a:chOff x="3501" y="3072"/>
                <a:chExt cx="886" cy="480"/>
              </a:xfrm>
            </p:grpSpPr>
            <p:sp>
              <p:nvSpPr>
                <p:cNvPr id="27699" name="Rectangle 263"/>
                <p:cNvSpPr>
                  <a:spLocks noChangeArrowheads="1"/>
                </p:cNvSpPr>
                <p:nvPr/>
              </p:nvSpPr>
              <p:spPr bwMode="auto">
                <a:xfrm>
                  <a:off x="3530" y="3072"/>
                  <a:ext cx="82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134.7</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700" name="Rectangle 345"/>
                <p:cNvSpPr>
                  <a:spLocks noChangeArrowheads="1"/>
                </p:cNvSpPr>
                <p:nvPr/>
              </p:nvSpPr>
              <p:spPr bwMode="auto">
                <a:xfrm>
                  <a:off x="3501" y="3072"/>
                  <a:ext cx="886"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nvGrpSpPr>
              <p:cNvPr id="27696" name="Group 348"/>
              <p:cNvGrpSpPr>
                <a:grpSpLocks/>
              </p:cNvGrpSpPr>
              <p:nvPr/>
            </p:nvGrpSpPr>
            <p:grpSpPr bwMode="auto">
              <a:xfrm>
                <a:off x="4387" y="3072"/>
                <a:ext cx="634" cy="480"/>
                <a:chOff x="4387" y="3072"/>
                <a:chExt cx="634" cy="480"/>
              </a:xfrm>
            </p:grpSpPr>
            <p:sp>
              <p:nvSpPr>
                <p:cNvPr id="27697" name="Rectangle 264"/>
                <p:cNvSpPr>
                  <a:spLocks noChangeArrowheads="1"/>
                </p:cNvSpPr>
                <p:nvPr/>
              </p:nvSpPr>
              <p:spPr bwMode="auto">
                <a:xfrm>
                  <a:off x="4416" y="3072"/>
                  <a:ext cx="57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133.4</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
              <p:nvSpPr>
                <p:cNvPr id="27698" name="Rectangle 347"/>
                <p:cNvSpPr>
                  <a:spLocks noChangeArrowheads="1"/>
                </p:cNvSpPr>
                <p:nvPr/>
              </p:nvSpPr>
              <p:spPr bwMode="auto">
                <a:xfrm>
                  <a:off x="4387" y="3072"/>
                  <a:ext cx="634"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grpSp>
        <p:sp>
          <p:nvSpPr>
            <p:cNvPr id="27654" name="Rectangle 350"/>
            <p:cNvSpPr>
              <a:spLocks noChangeArrowheads="1"/>
            </p:cNvSpPr>
            <p:nvPr/>
          </p:nvSpPr>
          <p:spPr bwMode="auto">
            <a:xfrm>
              <a:off x="-3" y="-3"/>
              <a:ext cx="5027" cy="3558"/>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sp>
        <p:nvSpPr>
          <p:cNvPr id="27652" name="Rectangle 352"/>
          <p:cNvSpPr>
            <a:spLocks noChangeArrowheads="1"/>
          </p:cNvSpPr>
          <p:nvPr/>
        </p:nvSpPr>
        <p:spPr bwMode="auto">
          <a:xfrm>
            <a:off x="1527175" y="5872163"/>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cs typeface="Times New Roman" panose="02020603050405020304" pitchFamily="18" charset="0"/>
              </a:rPr>
              <a:t> </a:t>
            </a:r>
            <a:endParaRPr lang="en-US" altLang="en-US" sz="1000">
              <a:latin typeface="Courier New" panose="02070309020205020404" pitchFamily="49" charset="0"/>
              <a:cs typeface="Courier New" panose="02070309020205020404" pitchFamily="49" charset="0"/>
            </a:endParaRPr>
          </a:p>
          <a:p>
            <a:pPr>
              <a:spcBef>
                <a:spcPct val="0"/>
              </a:spcBef>
              <a:buFontTx/>
              <a:buNone/>
            </a:pPr>
            <a:endParaRPr lang="en-US" altLang="en-US" sz="2400"/>
          </a:p>
        </p:txBody>
      </p:sp>
    </p:spTree>
    <p:extLst>
      <p:ext uri="{BB962C8B-B14F-4D97-AF65-F5344CB8AC3E}">
        <p14:creationId xmlns:p14="http://schemas.microsoft.com/office/powerpoint/2010/main" val="1244637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38200" y="149946"/>
            <a:ext cx="10515600" cy="647722"/>
          </a:xfrm>
        </p:spPr>
        <p:txBody>
          <a:bodyPr>
            <a:normAutofit/>
          </a:bodyPr>
          <a:lstStyle/>
          <a:p>
            <a:pPr eaLnBrk="1" hangingPunct="1"/>
            <a:r>
              <a:rPr lang="en-US" altLang="en-US" sz="3600" b="1" dirty="0">
                <a:latin typeface="Times New Roman" panose="02020603050405020304" pitchFamily="18" charset="0"/>
                <a:cs typeface="Times New Roman" panose="02020603050405020304" pitchFamily="18" charset="0"/>
              </a:rPr>
              <a:t>Feelings About </a:t>
            </a:r>
            <a:r>
              <a:rPr lang="en-US" altLang="en-US" sz="3600" b="1" dirty="0" smtClean="0">
                <a:latin typeface="Times New Roman" panose="02020603050405020304" pitchFamily="18" charset="0"/>
                <a:cs typeface="Times New Roman" panose="02020603050405020304" pitchFamily="18" charset="0"/>
              </a:rPr>
              <a:t>Work – Job Attitudes and Emotions </a:t>
            </a:r>
            <a:endParaRPr lang="en-US" altLang="en-US" sz="3600" b="1" dirty="0">
              <a:latin typeface="Times New Roman" panose="02020603050405020304" pitchFamily="18" charset="0"/>
              <a:cs typeface="Times New Roman" panose="02020603050405020304" pitchFamily="18" charset="0"/>
            </a:endParaRPr>
          </a:p>
        </p:txBody>
      </p:sp>
      <p:sp>
        <p:nvSpPr>
          <p:cNvPr id="20483" name="Rectangle 3"/>
          <p:cNvSpPr>
            <a:spLocks noGrp="1" noChangeArrowheads="1"/>
          </p:cNvSpPr>
          <p:nvPr>
            <p:ph type="body" idx="1"/>
          </p:nvPr>
        </p:nvSpPr>
        <p:spPr>
          <a:xfrm>
            <a:off x="923925" y="981940"/>
            <a:ext cx="10515600" cy="5382492"/>
          </a:xfrm>
        </p:spPr>
        <p:txBody>
          <a:bodyPr>
            <a:noAutofit/>
          </a:bodyPr>
          <a:lstStyle/>
          <a:p>
            <a:pPr marL="0" indent="0" eaLnBrk="1" hangingPunct="1">
              <a:lnSpc>
                <a:spcPct val="150000"/>
              </a:lnSpc>
              <a:buNone/>
            </a:pPr>
            <a:r>
              <a:rPr lang="en-US" altLang="en-US" sz="2400" b="1" dirty="0" smtClean="0">
                <a:latin typeface="Times New Roman" panose="02020603050405020304" pitchFamily="18" charset="0"/>
                <a:cs typeface="Times New Roman" panose="02020603050405020304" pitchFamily="18" charset="0"/>
              </a:rPr>
              <a:t>In this chapter we will be discussing employees attitude towards their jobs.</a:t>
            </a:r>
          </a:p>
          <a:p>
            <a:pPr eaLnBrk="1" hangingPunct="1">
              <a:lnSpc>
                <a:spcPct val="150000"/>
              </a:lnSpc>
            </a:pPr>
            <a:r>
              <a:rPr lang="en-US" altLang="en-US" sz="2400" dirty="0" smtClean="0">
                <a:latin typeface="Times New Roman" panose="02020603050405020304" pitchFamily="18" charset="0"/>
                <a:cs typeface="Times New Roman" panose="02020603050405020304" pitchFamily="18" charset="0"/>
              </a:rPr>
              <a:t>The nature of job satisfaction </a:t>
            </a:r>
          </a:p>
          <a:p>
            <a:pPr eaLnBrk="1" hangingPunct="1">
              <a:lnSpc>
                <a:spcPct val="150000"/>
              </a:lnSpc>
            </a:pPr>
            <a:r>
              <a:rPr lang="en-US" altLang="en-US" sz="2400" dirty="0" smtClean="0">
                <a:latin typeface="Times New Roman" panose="02020603050405020304" pitchFamily="18" charset="0"/>
                <a:cs typeface="Times New Roman" panose="02020603050405020304" pitchFamily="18" charset="0"/>
              </a:rPr>
              <a:t>How people feel about their Jobs </a:t>
            </a:r>
          </a:p>
          <a:p>
            <a:pPr eaLnBrk="1" hangingPunct="1">
              <a:lnSpc>
                <a:spcPct val="150000"/>
              </a:lnSpc>
            </a:pPr>
            <a:r>
              <a:rPr lang="en-US" altLang="en-US" sz="2400" dirty="0" smtClean="0">
                <a:latin typeface="Times New Roman" panose="02020603050405020304" pitchFamily="18" charset="0"/>
                <a:cs typeface="Times New Roman" panose="02020603050405020304" pitchFamily="18" charset="0"/>
              </a:rPr>
              <a:t>Assessment of job satisfaction </a:t>
            </a:r>
          </a:p>
          <a:p>
            <a:pPr eaLnBrk="1" hangingPunct="1">
              <a:lnSpc>
                <a:spcPct val="150000"/>
              </a:lnSpc>
            </a:pPr>
            <a:r>
              <a:rPr lang="en-US" altLang="en-US" sz="2400" dirty="0" smtClean="0">
                <a:latin typeface="Times New Roman" panose="02020603050405020304" pitchFamily="18" charset="0"/>
                <a:cs typeface="Times New Roman" panose="02020603050405020304" pitchFamily="18" charset="0"/>
              </a:rPr>
              <a:t>Antecedents of job satisfaction </a:t>
            </a:r>
          </a:p>
          <a:p>
            <a:pPr>
              <a:lnSpc>
                <a:spcPct val="150000"/>
              </a:lnSpc>
            </a:pPr>
            <a:r>
              <a:rPr lang="en-US" altLang="en-US" sz="2400" dirty="0" smtClean="0">
                <a:latin typeface="Times New Roman" panose="02020603050405020304" pitchFamily="18" charset="0"/>
                <a:cs typeface="Times New Roman" panose="02020603050405020304" pitchFamily="18" charset="0"/>
              </a:rPr>
              <a:t>Potential effects of job satisfaction </a:t>
            </a:r>
          </a:p>
          <a:p>
            <a:pPr eaLnBrk="1" hangingPunct="1">
              <a:lnSpc>
                <a:spcPct val="150000"/>
              </a:lnSpc>
            </a:pPr>
            <a:r>
              <a:rPr lang="en-US" altLang="en-US" sz="2400" dirty="0" smtClean="0">
                <a:latin typeface="Times New Roman" panose="02020603050405020304" pitchFamily="18" charset="0"/>
                <a:cs typeface="Times New Roman" panose="02020603050405020304" pitchFamily="18" charset="0"/>
              </a:rPr>
              <a:t>Organizational commitment </a:t>
            </a:r>
          </a:p>
          <a:p>
            <a:pPr eaLnBrk="1" hangingPunct="1">
              <a:lnSpc>
                <a:spcPct val="150000"/>
              </a:lnSpc>
            </a:pPr>
            <a:r>
              <a:rPr lang="en-US" altLang="en-US" sz="2400" dirty="0" smtClean="0">
                <a:latin typeface="Times New Roman" panose="02020603050405020304" pitchFamily="18" charset="0"/>
                <a:cs typeface="Times New Roman" panose="02020603050405020304" pitchFamily="18" charset="0"/>
              </a:rPr>
              <a:t>Emotions at work </a:t>
            </a:r>
          </a:p>
          <a:p>
            <a:pPr eaLnBrk="1" hangingPunct="1"/>
            <a:endParaRPr lang="en-US" altLang="en-US" sz="2400" b="1" dirty="0"/>
          </a:p>
        </p:txBody>
      </p:sp>
    </p:spTree>
    <p:extLst>
      <p:ext uri="{BB962C8B-B14F-4D97-AF65-F5344CB8AC3E}">
        <p14:creationId xmlns:p14="http://schemas.microsoft.com/office/powerpoint/2010/main" val="38064210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pPr algn="ctr" eaLnBrk="1" hangingPunct="1"/>
            <a:r>
              <a:rPr lang="en-US" altLang="en-US" sz="3600" b="1" dirty="0">
                <a:latin typeface="Times New Roman" panose="02020603050405020304" pitchFamily="18" charset="0"/>
                <a:cs typeface="Times New Roman" panose="02020603050405020304" pitchFamily="18" charset="0"/>
              </a:rPr>
              <a:t>Antecedents of Job </a:t>
            </a:r>
            <a:r>
              <a:rPr lang="en-US" altLang="en-US" sz="3600" b="1" dirty="0" smtClean="0">
                <a:latin typeface="Times New Roman" panose="02020603050405020304" pitchFamily="18" charset="0"/>
                <a:cs typeface="Times New Roman" panose="02020603050405020304" pitchFamily="18" charset="0"/>
              </a:rPr>
              <a:t>Satisfaction</a:t>
            </a:r>
            <a:endParaRPr lang="en-US" altLang="en-US" sz="3600" b="1" dirty="0">
              <a:latin typeface="Times New Roman" panose="02020603050405020304" pitchFamily="18" charset="0"/>
              <a:cs typeface="Times New Roman" panose="02020603050405020304" pitchFamily="18" charset="0"/>
            </a:endParaRPr>
          </a:p>
        </p:txBody>
      </p:sp>
      <p:sp>
        <p:nvSpPr>
          <p:cNvPr id="24579" name="Rectangle 3"/>
          <p:cNvSpPr>
            <a:spLocks noGrp="1" noChangeArrowheads="1"/>
          </p:cNvSpPr>
          <p:nvPr>
            <p:ph type="body" idx="1"/>
          </p:nvPr>
        </p:nvSpPr>
        <p:spPr>
          <a:xfrm>
            <a:off x="676894" y="1844493"/>
            <a:ext cx="3336966" cy="3005357"/>
          </a:xfrm>
        </p:spPr>
        <p:txBody>
          <a:bodyPr>
            <a:normAutofit/>
          </a:bodyPr>
          <a:lstStyle/>
          <a:p>
            <a:pPr marL="0" indent="0" eaLnBrk="1" hangingPunct="1">
              <a:lnSpc>
                <a:spcPct val="90000"/>
              </a:lnSpc>
              <a:buNone/>
            </a:pPr>
            <a:r>
              <a:rPr lang="en-US" altLang="en-US" b="1" dirty="0" smtClean="0">
                <a:latin typeface="Times New Roman" panose="02020603050405020304" pitchFamily="18" charset="0"/>
                <a:cs typeface="Times New Roman" panose="02020603050405020304" pitchFamily="18" charset="0"/>
              </a:rPr>
              <a:t>Product of </a:t>
            </a:r>
          </a:p>
          <a:p>
            <a:pPr lvl="1">
              <a:buFont typeface="Wingdings" panose="05000000000000000000" pitchFamily="2" charset="2"/>
              <a:buChar char="Ø"/>
            </a:pPr>
            <a:r>
              <a:rPr lang="en-US" altLang="en-US" b="1" dirty="0" smtClean="0">
                <a:latin typeface="Times New Roman" panose="02020603050405020304" pitchFamily="18" charset="0"/>
                <a:cs typeface="Times New Roman" panose="02020603050405020304" pitchFamily="18" charset="0"/>
              </a:rPr>
              <a:t>Environment</a:t>
            </a:r>
          </a:p>
          <a:p>
            <a:pPr lvl="1">
              <a:buFont typeface="Wingdings" panose="05000000000000000000" pitchFamily="2" charset="2"/>
              <a:buChar char="Ø"/>
            </a:pPr>
            <a:r>
              <a:rPr lang="en-US" altLang="en-US" b="1" dirty="0" smtClean="0">
                <a:latin typeface="Times New Roman" panose="02020603050405020304" pitchFamily="18" charset="0"/>
                <a:cs typeface="Times New Roman" panose="02020603050405020304" pitchFamily="18" charset="0"/>
              </a:rPr>
              <a:t>Personality </a:t>
            </a:r>
            <a:endParaRPr lang="en-US" altLang="en-US"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altLang="en-US" b="1" dirty="0" smtClean="0">
                <a:latin typeface="Times New Roman" panose="02020603050405020304" pitchFamily="18" charset="0"/>
                <a:cs typeface="Times New Roman" panose="02020603050405020304" pitchFamily="18" charset="0"/>
              </a:rPr>
              <a:t>Interaction of environment &amp; personality</a:t>
            </a:r>
          </a:p>
          <a:p>
            <a:pPr marL="0" indent="0" eaLnBrk="1" hangingPunct="1">
              <a:lnSpc>
                <a:spcPct val="90000"/>
              </a:lnSpc>
              <a:buNone/>
            </a:pPr>
            <a:r>
              <a:rPr lang="en-US" altLang="en-US" b="1" dirty="0" smtClean="0">
                <a:latin typeface="Times New Roman" panose="02020603050405020304" pitchFamily="18" charset="0"/>
                <a:cs typeface="Times New Roman" panose="02020603050405020304" pitchFamily="18" charset="0"/>
              </a:rPr>
              <a:t>    (Person job fit)  </a:t>
            </a:r>
          </a:p>
          <a:p>
            <a:pPr eaLnBrk="1" hangingPunct="1">
              <a:lnSpc>
                <a:spcPct val="90000"/>
              </a:lnSpc>
            </a:pPr>
            <a:endParaRPr lang="en-US" altLang="en-US" sz="2400" dirty="0">
              <a:latin typeface="Times New Roman" panose="02020603050405020304" pitchFamily="18" charset="0"/>
              <a:cs typeface="Times New Roman" panose="02020603050405020304" pitchFamily="18" charset="0"/>
            </a:endParaRPr>
          </a:p>
        </p:txBody>
      </p:sp>
      <p:sp>
        <p:nvSpPr>
          <p:cNvPr id="10" name="Rectangle 9"/>
          <p:cNvSpPr/>
          <p:nvPr/>
        </p:nvSpPr>
        <p:spPr>
          <a:xfrm>
            <a:off x="8069940" y="4930886"/>
            <a:ext cx="1669145" cy="689655"/>
          </a:xfrm>
          <a:prstGeom prst="rect">
            <a:avLst/>
          </a:prstGeom>
          <a:ln>
            <a:solidFill>
              <a:schemeClr val="accent1">
                <a:lumMod val="60000"/>
                <a:lumOff val="40000"/>
              </a:schemeClr>
            </a:solidFill>
          </a:ln>
          <a:effectLst>
            <a:glow rad="63500">
              <a:schemeClr val="accent1">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Job Satisfaction</a:t>
            </a:r>
            <a:endPar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2" name="Rectangle 11"/>
          <p:cNvSpPr/>
          <p:nvPr/>
        </p:nvSpPr>
        <p:spPr>
          <a:xfrm>
            <a:off x="4840514" y="5675339"/>
            <a:ext cx="1698169" cy="689655"/>
          </a:xfrm>
          <a:prstGeom prst="rect">
            <a:avLst/>
          </a:prstGeom>
          <a:ln>
            <a:solidFill>
              <a:schemeClr val="accent1">
                <a:lumMod val="60000"/>
                <a:lumOff val="40000"/>
              </a:schemeClr>
            </a:solidFill>
          </a:ln>
          <a:effectLst>
            <a:glow rad="63500">
              <a:schemeClr val="accent1">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Personality</a:t>
            </a:r>
          </a:p>
        </p:txBody>
      </p:sp>
      <p:sp>
        <p:nvSpPr>
          <p:cNvPr id="13" name="Rectangle 12"/>
          <p:cNvSpPr/>
          <p:nvPr/>
        </p:nvSpPr>
        <p:spPr>
          <a:xfrm>
            <a:off x="4789714" y="4058980"/>
            <a:ext cx="1799771" cy="689655"/>
          </a:xfrm>
          <a:prstGeom prst="rect">
            <a:avLst/>
          </a:prstGeom>
          <a:ln>
            <a:solidFill>
              <a:schemeClr val="accent1">
                <a:lumMod val="60000"/>
                <a:lumOff val="40000"/>
              </a:schemeClr>
            </a:solidFill>
          </a:ln>
          <a:effectLst>
            <a:glow rad="63500">
              <a:schemeClr val="accent1">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Environment</a:t>
            </a:r>
          </a:p>
        </p:txBody>
      </p:sp>
      <p:sp>
        <p:nvSpPr>
          <p:cNvPr id="14" name="Rectangle 13"/>
          <p:cNvSpPr/>
          <p:nvPr/>
        </p:nvSpPr>
        <p:spPr>
          <a:xfrm>
            <a:off x="8069940" y="2965959"/>
            <a:ext cx="1669145" cy="689655"/>
          </a:xfrm>
          <a:prstGeom prst="rect">
            <a:avLst/>
          </a:prstGeom>
          <a:ln>
            <a:solidFill>
              <a:schemeClr val="accent1">
                <a:lumMod val="60000"/>
                <a:lumOff val="40000"/>
              </a:schemeClr>
            </a:solidFill>
          </a:ln>
          <a:effectLst>
            <a:glow rad="63500">
              <a:schemeClr val="accent1">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Job</a:t>
            </a:r>
            <a:r>
              <a:rPr lang="en-US" dirty="0">
                <a:ln w="0"/>
                <a:solidFill>
                  <a:schemeClr val="tx1"/>
                </a:solidFill>
                <a:effectLst>
                  <a:outerShdw blurRad="38100" dist="19050" dir="2700000" algn="tl" rotWithShape="0">
                    <a:schemeClr val="dk1">
                      <a:alpha val="40000"/>
                    </a:schemeClr>
                  </a:outerShdw>
                </a:effectLst>
              </a:rPr>
              <a:t> </a:t>
            </a:r>
            <a:r>
              <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Satisfaction</a:t>
            </a:r>
            <a:endPar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5" name="Rectangle 14"/>
          <p:cNvSpPr/>
          <p:nvPr/>
        </p:nvSpPr>
        <p:spPr>
          <a:xfrm>
            <a:off x="4789715" y="2969701"/>
            <a:ext cx="1799770" cy="689655"/>
          </a:xfrm>
          <a:prstGeom prst="rect">
            <a:avLst/>
          </a:prstGeom>
          <a:ln>
            <a:solidFill>
              <a:schemeClr val="accent1">
                <a:lumMod val="60000"/>
                <a:lumOff val="40000"/>
              </a:schemeClr>
            </a:solidFill>
          </a:ln>
          <a:effectLst>
            <a:glow rad="63500">
              <a:schemeClr val="accent1">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Personality</a:t>
            </a:r>
            <a:endPar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6" name="Rectangle 15"/>
          <p:cNvSpPr/>
          <p:nvPr/>
        </p:nvSpPr>
        <p:spPr>
          <a:xfrm>
            <a:off x="8069940" y="1825623"/>
            <a:ext cx="1669145" cy="689655"/>
          </a:xfrm>
          <a:prstGeom prst="rect">
            <a:avLst/>
          </a:prstGeom>
          <a:ln>
            <a:solidFill>
              <a:schemeClr val="accent1">
                <a:lumMod val="60000"/>
                <a:lumOff val="40000"/>
              </a:schemeClr>
            </a:solidFill>
          </a:ln>
          <a:effectLst>
            <a:glow rad="63500">
              <a:schemeClr val="accent1">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Job</a:t>
            </a:r>
            <a:r>
              <a:rPr lang="en-US"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Satisfaction</a:t>
            </a:r>
            <a:endPar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7" name="Rectangle 16"/>
          <p:cNvSpPr/>
          <p:nvPr/>
        </p:nvSpPr>
        <p:spPr>
          <a:xfrm>
            <a:off x="4789712" y="1825624"/>
            <a:ext cx="1799774" cy="689655"/>
          </a:xfrm>
          <a:prstGeom prst="rect">
            <a:avLst/>
          </a:prstGeom>
          <a:ln>
            <a:solidFill>
              <a:schemeClr val="accent1">
                <a:lumMod val="60000"/>
                <a:lumOff val="40000"/>
              </a:schemeClr>
            </a:solidFill>
          </a:ln>
          <a:effectLst>
            <a:glow rad="63500">
              <a:schemeClr val="accent1">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Environment</a:t>
            </a:r>
            <a:endPar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 name="Right Arrow 3"/>
          <p:cNvSpPr/>
          <p:nvPr/>
        </p:nvSpPr>
        <p:spPr>
          <a:xfrm>
            <a:off x="6840509" y="2033957"/>
            <a:ext cx="978408" cy="294366"/>
          </a:xfrm>
          <a:prstGeom prst="rightArrow">
            <a:avLst/>
          </a:prstGeom>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9" name="Right Arrow 18"/>
          <p:cNvSpPr/>
          <p:nvPr/>
        </p:nvSpPr>
        <p:spPr>
          <a:xfrm>
            <a:off x="5747882" y="5109839"/>
            <a:ext cx="2151514" cy="223841"/>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6840509" y="3178939"/>
            <a:ext cx="978408" cy="262762"/>
          </a:xfrm>
          <a:prstGeom prst="rightArrow">
            <a:avLst/>
          </a:prstGeom>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1" name="Right Arrow 20"/>
          <p:cNvSpPr/>
          <p:nvPr/>
        </p:nvSpPr>
        <p:spPr>
          <a:xfrm rot="5400000">
            <a:off x="5438985" y="4897447"/>
            <a:ext cx="399625" cy="218168"/>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6200000">
            <a:off x="5434708" y="5310710"/>
            <a:ext cx="420882" cy="205466"/>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20839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838200" y="365126"/>
            <a:ext cx="10515600" cy="813680"/>
          </a:xfrm>
        </p:spPr>
        <p:txBody>
          <a:bodyPr/>
          <a:lstStyle/>
          <a:p>
            <a:pPr algn="ctr" eaLnBrk="1" hangingPunct="1"/>
            <a:r>
              <a:rPr lang="en-US" altLang="en-US" sz="3200" b="1" dirty="0">
                <a:latin typeface="Times New Roman" panose="02020603050405020304" pitchFamily="18" charset="0"/>
                <a:cs typeface="Times New Roman" panose="02020603050405020304" pitchFamily="18" charset="0"/>
              </a:rPr>
              <a:t>Person-Job Fit</a:t>
            </a:r>
          </a:p>
        </p:txBody>
      </p:sp>
      <p:sp>
        <p:nvSpPr>
          <p:cNvPr id="28675" name="Rectangle 3"/>
          <p:cNvSpPr>
            <a:spLocks noGrp="1" noChangeArrowheads="1"/>
          </p:cNvSpPr>
          <p:nvPr>
            <p:ph type="body" idx="1"/>
          </p:nvPr>
        </p:nvSpPr>
        <p:spPr>
          <a:xfrm>
            <a:off x="284373" y="1731256"/>
            <a:ext cx="11012277" cy="4998157"/>
          </a:xfrm>
        </p:spPr>
        <p:txBody>
          <a:bodyPr>
            <a:normAutofit/>
          </a:bodyPr>
          <a:lstStyle/>
          <a:p>
            <a:pPr eaLnBrk="1" hangingPunct="1"/>
            <a:r>
              <a:rPr lang="en-US" altLang="en-US" sz="2400" dirty="0" smtClean="0">
                <a:latin typeface="Times New Roman" panose="02020603050405020304" pitchFamily="18" charset="0"/>
                <a:cs typeface="Times New Roman" panose="02020603050405020304" pitchFamily="18" charset="0"/>
              </a:rPr>
              <a:t>Refers to the interaction of environmental and personal factors rater than treating them separately</a:t>
            </a:r>
          </a:p>
          <a:p>
            <a:pPr eaLnBrk="1" hangingPunct="1"/>
            <a:r>
              <a:rPr lang="en-US" altLang="en-US" sz="2400" dirty="0" smtClean="0">
                <a:latin typeface="Times New Roman" panose="02020603050405020304" pitchFamily="18" charset="0"/>
                <a:cs typeface="Times New Roman" panose="02020603050405020304" pitchFamily="18" charset="0"/>
              </a:rPr>
              <a:t>States that job satisfaction will occur if there is </a:t>
            </a:r>
            <a:r>
              <a:rPr lang="en-US" altLang="en-US" sz="2400" dirty="0">
                <a:latin typeface="Times New Roman" panose="02020603050405020304" pitchFamily="18" charset="0"/>
                <a:cs typeface="Times New Roman" panose="02020603050405020304" pitchFamily="18" charset="0"/>
              </a:rPr>
              <a:t>m</a:t>
            </a:r>
            <a:r>
              <a:rPr lang="en-US" altLang="en-US" sz="2400" dirty="0" smtClean="0">
                <a:latin typeface="Times New Roman" panose="02020603050405020304" pitchFamily="18" charset="0"/>
                <a:cs typeface="Times New Roman" panose="02020603050405020304" pitchFamily="18" charset="0"/>
              </a:rPr>
              <a:t>atch </a:t>
            </a:r>
            <a:r>
              <a:rPr lang="en-US" altLang="en-US" sz="2400" dirty="0">
                <a:latin typeface="Times New Roman" panose="02020603050405020304" pitchFamily="18" charset="0"/>
                <a:cs typeface="Times New Roman" panose="02020603050405020304" pitchFamily="18" charset="0"/>
              </a:rPr>
              <a:t>between individual and the </a:t>
            </a:r>
            <a:r>
              <a:rPr lang="en-US" altLang="en-US" sz="2400" dirty="0" smtClean="0">
                <a:latin typeface="Times New Roman" panose="02020603050405020304" pitchFamily="18" charset="0"/>
                <a:cs typeface="Times New Roman" panose="02020603050405020304" pitchFamily="18" charset="0"/>
              </a:rPr>
              <a:t>job.</a:t>
            </a:r>
          </a:p>
          <a:p>
            <a:pPr eaLnBrk="1" hangingPunct="1"/>
            <a:r>
              <a:rPr lang="en-US" altLang="en-US" sz="2400" dirty="0" smtClean="0">
                <a:latin typeface="Times New Roman" panose="02020603050405020304" pitchFamily="18" charset="0"/>
                <a:cs typeface="Times New Roman" panose="02020603050405020304" pitchFamily="18" charset="0"/>
              </a:rPr>
              <a:t>Correspondence between what people say they want in job and what they say they have.</a:t>
            </a:r>
          </a:p>
          <a:p>
            <a:pPr eaLnBrk="1" hangingPunct="1"/>
            <a:r>
              <a:rPr lang="en-US" altLang="en-US" sz="2400" dirty="0" smtClean="0">
                <a:latin typeface="Times New Roman" panose="02020603050405020304" pitchFamily="18" charset="0"/>
                <a:cs typeface="Times New Roman" panose="02020603050405020304" pitchFamily="18" charset="0"/>
              </a:rPr>
              <a:t>Smaller the difference between wanting and having greater the job satisfaction.</a:t>
            </a:r>
            <a:endParaRPr lang="en-US" altLang="en-US" sz="2400" dirty="0">
              <a:latin typeface="Times New Roman" panose="02020603050405020304" pitchFamily="18" charset="0"/>
              <a:cs typeface="Times New Roman" panose="02020603050405020304" pitchFamily="18" charset="0"/>
            </a:endParaRPr>
          </a:p>
          <a:p>
            <a:pPr eaLnBrk="1" hangingPunct="1"/>
            <a:r>
              <a:rPr lang="en-US" altLang="en-US" sz="2400" b="1" dirty="0" smtClean="0">
                <a:latin typeface="Times New Roman" panose="02020603050405020304" pitchFamily="18" charset="0"/>
                <a:cs typeface="Times New Roman" panose="02020603050405020304" pitchFamily="18" charset="0"/>
              </a:rPr>
              <a:t>Another job fit  approach </a:t>
            </a:r>
            <a:r>
              <a:rPr lang="en-US" altLang="en-US" sz="2400" dirty="0" smtClean="0">
                <a:latin typeface="Times New Roman" panose="02020603050405020304" pitchFamily="18" charset="0"/>
                <a:cs typeface="Times New Roman" panose="02020603050405020304" pitchFamily="18" charset="0"/>
              </a:rPr>
              <a:t>is people </a:t>
            </a:r>
            <a:r>
              <a:rPr lang="en-US" altLang="en-US" sz="2400" dirty="0">
                <a:latin typeface="Times New Roman" panose="02020603050405020304" pitchFamily="18" charset="0"/>
                <a:cs typeface="Times New Roman" panose="02020603050405020304" pitchFamily="18" charset="0"/>
              </a:rPr>
              <a:t>differ in reactions to same </a:t>
            </a:r>
            <a:r>
              <a:rPr lang="en-US" altLang="en-US" sz="2400" dirty="0" smtClean="0">
                <a:latin typeface="Times New Roman" panose="02020603050405020304" pitchFamily="18" charset="0"/>
                <a:cs typeface="Times New Roman" panose="02020603050405020304" pitchFamily="18" charset="0"/>
              </a:rPr>
              <a:t>situation</a:t>
            </a:r>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80275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0275"/>
          </a:xfrm>
        </p:spPr>
        <p:txBody>
          <a:bodyPr/>
          <a:lstStyle/>
          <a:p>
            <a:pPr algn="ctr"/>
            <a:r>
              <a:rPr lang="en-US" altLang="en-US" sz="3600" b="1" dirty="0">
                <a:latin typeface="Times New Roman" panose="02020603050405020304" pitchFamily="18" charset="0"/>
                <a:cs typeface="Times New Roman" panose="02020603050405020304" pitchFamily="18" charset="0"/>
              </a:rPr>
              <a:t>Person-Job</a:t>
            </a:r>
            <a:r>
              <a:rPr lang="en-US" altLang="en-US" b="1" dirty="0">
                <a:latin typeface="Times New Roman" panose="02020603050405020304" pitchFamily="18" charset="0"/>
                <a:cs typeface="Times New Roman" panose="02020603050405020304" pitchFamily="18" charset="0"/>
              </a:rPr>
              <a:t> Fit</a:t>
            </a:r>
            <a:endParaRPr lang="en-US" dirty="0"/>
          </a:p>
        </p:txBody>
      </p:sp>
      <p:sp>
        <p:nvSpPr>
          <p:cNvPr id="3" name="Content Placeholder 2"/>
          <p:cNvSpPr>
            <a:spLocks noGrp="1"/>
          </p:cNvSpPr>
          <p:nvPr>
            <p:ph idx="1"/>
          </p:nvPr>
        </p:nvSpPr>
        <p:spPr>
          <a:xfrm>
            <a:off x="790575" y="1504282"/>
            <a:ext cx="10515600" cy="4351338"/>
          </a:xfrm>
        </p:spPr>
        <p:txBody>
          <a:bodyPr>
            <a:normAutofit lnSpcReduction="10000"/>
          </a:bodyPr>
          <a:lstStyle/>
          <a:p>
            <a:r>
              <a:rPr lang="en-US" sz="2400" dirty="0" err="1">
                <a:latin typeface="Times New Roman" panose="02020603050405020304" pitchFamily="18" charset="0"/>
                <a:cs typeface="Times New Roman" panose="02020603050405020304" pitchFamily="18" charset="0"/>
              </a:rPr>
              <a:t>Verquer</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Beehr</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and Wagner (2003) conducted a meta-analysis of 21 person-job fit studies and found that various measures of fit were correlated with job satisfaction</a:t>
            </a:r>
            <a:r>
              <a:rPr lang="en-US" sz="2400" dirty="0" smtClean="0">
                <a:latin typeface="Times New Roman" panose="02020603050405020304" pitchFamily="18" charset="0"/>
                <a:cs typeface="Times New Roman" panose="02020603050405020304" pitchFamily="18" charset="0"/>
              </a:rPr>
              <a:t>.</a:t>
            </a:r>
          </a:p>
          <a:p>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Interaction of specific person and job variables in predicting job </a:t>
            </a:r>
            <a:r>
              <a:rPr lang="en-US" sz="2400" dirty="0" smtClean="0">
                <a:latin typeface="Times New Roman" panose="02020603050405020304" pitchFamily="18" charset="0"/>
                <a:cs typeface="Times New Roman" panose="02020603050405020304" pitchFamily="18" charset="0"/>
              </a:rPr>
              <a:t>satisfaction.</a:t>
            </a:r>
          </a:p>
          <a:p>
            <a:pPr marL="0" indent="0">
              <a:buNone/>
            </a:pPr>
            <a:endParaRPr lang="en-US" sz="2400" dirty="0" smtClean="0">
              <a:latin typeface="Times New Roman" panose="02020603050405020304" pitchFamily="18" charset="0"/>
              <a:cs typeface="Times New Roman" panose="02020603050405020304" pitchFamily="18" charset="0"/>
            </a:endParaRPr>
          </a:p>
          <a:p>
            <a:pPr marL="0" indent="0">
              <a:buNone/>
            </a:pPr>
            <a:r>
              <a:rPr lang="en-US" sz="2400" b="1" dirty="0" smtClean="0">
                <a:latin typeface="Times New Roman" panose="02020603050405020304" pitchFamily="18" charset="0"/>
                <a:cs typeface="Times New Roman" panose="02020603050405020304" pitchFamily="18" charset="0"/>
              </a:rPr>
              <a:t>Growth </a:t>
            </a:r>
            <a:r>
              <a:rPr lang="en-US" sz="2400" b="1" dirty="0">
                <a:latin typeface="Times New Roman" panose="02020603050405020304" pitchFamily="18" charset="0"/>
                <a:cs typeface="Times New Roman" panose="02020603050405020304" pitchFamily="18" charset="0"/>
              </a:rPr>
              <a:t>need strength(GNS) Hackman and Oldham’s(1976) theory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 person’s desire for satisfaction of higher order needs, autonomy and achievement</a:t>
            </a:r>
            <a:r>
              <a:rPr lang="en-US" sz="2400" dirty="0" smtClean="0">
                <a:latin typeface="Times New Roman" panose="02020603050405020304" pitchFamily="18" charset="0"/>
                <a:cs typeface="Times New Roman" panose="02020603050405020304" pitchFamily="18" charset="0"/>
              </a:rPr>
              <a:t>.</a:t>
            </a:r>
          </a:p>
          <a:p>
            <a:r>
              <a:rPr lang="en-US" sz="2400" dirty="0" smtClean="0">
                <a:latin typeface="Times New Roman" panose="02020603050405020304" pitchFamily="18" charset="0"/>
                <a:cs typeface="Times New Roman" panose="02020603050405020304" pitchFamily="18" charset="0"/>
              </a:rPr>
              <a:t>Meta-analyses- </a:t>
            </a:r>
            <a:r>
              <a:rPr lang="en-US" sz="2400" dirty="0">
                <a:latin typeface="Times New Roman" panose="02020603050405020304" pitchFamily="18" charset="0"/>
                <a:cs typeface="Times New Roman" panose="02020603050405020304" pitchFamily="18" charset="0"/>
              </a:rPr>
              <a:t>It moderates the relation between job characteristics and job satisfaction. (</a:t>
            </a:r>
            <a:r>
              <a:rPr lang="en-US" sz="2400" dirty="0" err="1">
                <a:latin typeface="Times New Roman" panose="02020603050405020304" pitchFamily="18" charset="0"/>
                <a:cs typeface="Times New Roman" panose="02020603050405020304" pitchFamily="18" charset="0"/>
              </a:rPr>
              <a:t>Loher</a:t>
            </a:r>
            <a:r>
              <a:rPr lang="en-US" sz="2400" dirty="0">
                <a:latin typeface="Times New Roman" panose="02020603050405020304" pitchFamily="18" charset="0"/>
                <a:cs typeface="Times New Roman" panose="02020603050405020304" pitchFamily="18" charset="0"/>
              </a:rPr>
              <a:t> et al. 1985)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Correlation </a:t>
            </a:r>
            <a:r>
              <a:rPr lang="en-US" sz="2400" dirty="0">
                <a:latin typeface="Times New Roman" panose="02020603050405020304" pitchFamily="18" charset="0"/>
                <a:cs typeface="Times New Roman" panose="02020603050405020304" pitchFamily="18" charset="0"/>
              </a:rPr>
              <a:t>between these two variables </a:t>
            </a:r>
            <a:r>
              <a:rPr lang="en-US" sz="2400" dirty="0" smtClean="0">
                <a:latin typeface="Times New Roman" panose="02020603050405020304" pitchFamily="18" charset="0"/>
                <a:cs typeface="Times New Roman" panose="02020603050405020304" pitchFamily="18" charset="0"/>
              </a:rPr>
              <a:t>greater individuals </a:t>
            </a:r>
            <a:r>
              <a:rPr lang="en-US" sz="2400" dirty="0">
                <a:latin typeface="Times New Roman" panose="02020603050405020304" pitchFamily="18" charset="0"/>
                <a:cs typeface="Times New Roman" panose="02020603050405020304" pitchFamily="18" charset="0"/>
              </a:rPr>
              <a:t>who are high in GNS.</a:t>
            </a:r>
          </a:p>
        </p:txBody>
      </p:sp>
    </p:spTree>
    <p:extLst>
      <p:ext uri="{BB962C8B-B14F-4D97-AF65-F5344CB8AC3E}">
        <p14:creationId xmlns:p14="http://schemas.microsoft.com/office/powerpoint/2010/main" val="19023917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a:bodyPr>
          <a:lstStyle/>
          <a:p>
            <a:pPr algn="ctr" eaLnBrk="1" hangingPunct="1"/>
            <a:r>
              <a:rPr lang="en-US" altLang="en-US" sz="3600" b="1" dirty="0" smtClean="0">
                <a:latin typeface="Times New Roman" panose="02020603050405020304" pitchFamily="18" charset="0"/>
                <a:cs typeface="Times New Roman" panose="02020603050405020304" pitchFamily="18" charset="0"/>
              </a:rPr>
              <a:t>Moderating Effect of GNS On Relationship Between Job Scope and Job Satisfaction</a:t>
            </a:r>
            <a:endParaRPr lang="en-US" altLang="en-US" sz="3600" b="1" dirty="0">
              <a:latin typeface="Times New Roman" panose="02020603050405020304" pitchFamily="18" charset="0"/>
              <a:cs typeface="Times New Roman" panose="02020603050405020304" pitchFamily="18" charset="0"/>
            </a:endParaRPr>
          </a:p>
        </p:txBody>
      </p:sp>
      <p:pic>
        <p:nvPicPr>
          <p:cNvPr id="29699" name="Picture 3" descr="C:\Documents and Settings\Paul\My Documents\My Documents\Website\iobook\4e\0026-n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8509" y="1828801"/>
            <a:ext cx="7467600"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06284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algn="ctr" eaLnBrk="1" hangingPunct="1"/>
            <a:r>
              <a:rPr lang="en-US" altLang="en-US" sz="3200" dirty="0"/>
              <a:t>Job Characteristics Theory</a:t>
            </a:r>
          </a:p>
        </p:txBody>
      </p:sp>
      <p:pic>
        <p:nvPicPr>
          <p:cNvPr id="25603" name="Picture 4" descr="C:\Documents and Settings\Paul\My Documents\My Documents\Website\iobook\4e\0030-n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7622" y="1486151"/>
            <a:ext cx="60960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80624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73121" y="175906"/>
            <a:ext cx="5829042" cy="6274055"/>
          </a:xfrm>
          <a:prstGeom prst="rect">
            <a:avLst/>
          </a:prstGeom>
        </p:spPr>
      </p:pic>
    </p:spTree>
    <p:extLst>
      <p:ext uri="{BB962C8B-B14F-4D97-AF65-F5344CB8AC3E}">
        <p14:creationId xmlns:p14="http://schemas.microsoft.com/office/powerpoint/2010/main" val="23211436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9496" y="2108251"/>
            <a:ext cx="4981575" cy="2543175"/>
          </a:xfrm>
          <a:prstGeom prst="rect">
            <a:avLst/>
          </a:prstGeom>
        </p:spPr>
      </p:pic>
      <p:pic>
        <p:nvPicPr>
          <p:cNvPr id="3" name="Picture 2"/>
          <p:cNvPicPr>
            <a:picLocks noChangeAspect="1"/>
          </p:cNvPicPr>
          <p:nvPr/>
        </p:nvPicPr>
        <p:blipFill>
          <a:blip r:embed="rId3"/>
          <a:stretch>
            <a:fillRect/>
          </a:stretch>
        </p:blipFill>
        <p:spPr>
          <a:xfrm>
            <a:off x="6597753" y="719598"/>
            <a:ext cx="4286250" cy="5143500"/>
          </a:xfrm>
          <a:prstGeom prst="rect">
            <a:avLst/>
          </a:prstGeom>
        </p:spPr>
      </p:pic>
    </p:spTree>
    <p:extLst>
      <p:ext uri="{BB962C8B-B14F-4D97-AF65-F5344CB8AC3E}">
        <p14:creationId xmlns:p14="http://schemas.microsoft.com/office/powerpoint/2010/main" val="42937475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760164" y="381000"/>
            <a:ext cx="9298236" cy="838200"/>
          </a:xfrm>
        </p:spPr>
        <p:txBody>
          <a:bodyPr>
            <a:normAutofit/>
          </a:bodyPr>
          <a:lstStyle/>
          <a:p>
            <a:pPr algn="ctr" eaLnBrk="1" hangingPunct="1"/>
            <a:r>
              <a:rPr lang="en-US" altLang="en-US" sz="3600" b="1" dirty="0">
                <a:latin typeface="Times New Roman" panose="02020603050405020304" pitchFamily="18" charset="0"/>
                <a:cs typeface="Times New Roman" panose="02020603050405020304" pitchFamily="18" charset="0"/>
              </a:rPr>
              <a:t>Effects of Job Satisfaction</a:t>
            </a:r>
          </a:p>
        </p:txBody>
      </p:sp>
      <p:sp>
        <p:nvSpPr>
          <p:cNvPr id="30723" name="Rectangle 3"/>
          <p:cNvSpPr>
            <a:spLocks noGrp="1" noChangeArrowheads="1"/>
          </p:cNvSpPr>
          <p:nvPr>
            <p:ph type="body" idx="1"/>
          </p:nvPr>
        </p:nvSpPr>
        <p:spPr>
          <a:xfrm>
            <a:off x="1086079" y="1292646"/>
            <a:ext cx="7772400" cy="5334000"/>
          </a:xfrm>
        </p:spPr>
        <p:txBody>
          <a:bodyPr>
            <a:normAutofit lnSpcReduction="10000"/>
          </a:bodyPr>
          <a:lstStyle/>
          <a:p>
            <a:pPr eaLnBrk="1" hangingPunct="1">
              <a:lnSpc>
                <a:spcPct val="90000"/>
              </a:lnSpc>
            </a:pPr>
            <a:r>
              <a:rPr lang="en-US" altLang="en-US" sz="2400" dirty="0"/>
              <a:t>Job Performance</a:t>
            </a:r>
          </a:p>
          <a:p>
            <a:pPr lvl="1" eaLnBrk="1" hangingPunct="1">
              <a:lnSpc>
                <a:spcPct val="90000"/>
              </a:lnSpc>
            </a:pPr>
            <a:r>
              <a:rPr lang="en-US" altLang="en-US" sz="2000" dirty="0"/>
              <a:t>Small correlation</a:t>
            </a:r>
          </a:p>
          <a:p>
            <a:pPr lvl="1" eaLnBrk="1" hangingPunct="1">
              <a:lnSpc>
                <a:spcPct val="90000"/>
              </a:lnSpc>
            </a:pPr>
            <a:r>
              <a:rPr lang="en-US" altLang="en-US" sz="2000" dirty="0"/>
              <a:t>More evidence that performance causes satisfaction than reverse</a:t>
            </a:r>
          </a:p>
          <a:p>
            <a:pPr eaLnBrk="1" hangingPunct="1">
              <a:lnSpc>
                <a:spcPct val="90000"/>
              </a:lnSpc>
            </a:pPr>
            <a:r>
              <a:rPr lang="en-US" altLang="en-US" sz="2400" dirty="0"/>
              <a:t>Turnover</a:t>
            </a:r>
          </a:p>
          <a:p>
            <a:pPr lvl="1" eaLnBrk="1" hangingPunct="1">
              <a:lnSpc>
                <a:spcPct val="90000"/>
              </a:lnSpc>
            </a:pPr>
            <a:r>
              <a:rPr lang="en-US" altLang="en-US" sz="2000" dirty="0"/>
              <a:t>Dissatisfied people more likely to quit</a:t>
            </a:r>
          </a:p>
          <a:p>
            <a:pPr lvl="1" eaLnBrk="1" hangingPunct="1">
              <a:lnSpc>
                <a:spcPct val="90000"/>
              </a:lnSpc>
            </a:pPr>
            <a:r>
              <a:rPr lang="en-US" altLang="en-US" sz="2000" dirty="0"/>
              <a:t>Moderated by labor market—people quit when they find another job</a:t>
            </a:r>
          </a:p>
          <a:p>
            <a:pPr eaLnBrk="1" hangingPunct="1">
              <a:lnSpc>
                <a:spcPct val="90000"/>
              </a:lnSpc>
            </a:pPr>
            <a:r>
              <a:rPr lang="en-US" altLang="en-US" sz="2400" dirty="0"/>
              <a:t>Absence</a:t>
            </a:r>
          </a:p>
          <a:p>
            <a:pPr lvl="1" eaLnBrk="1" hangingPunct="1">
              <a:lnSpc>
                <a:spcPct val="90000"/>
              </a:lnSpc>
            </a:pPr>
            <a:r>
              <a:rPr lang="en-US" altLang="en-US" sz="2000" dirty="0"/>
              <a:t>Very small correlation—other factors more important</a:t>
            </a:r>
          </a:p>
          <a:p>
            <a:pPr eaLnBrk="1" hangingPunct="1">
              <a:lnSpc>
                <a:spcPct val="90000"/>
              </a:lnSpc>
            </a:pPr>
            <a:r>
              <a:rPr lang="en-US" altLang="en-US" sz="2400" dirty="0"/>
              <a:t>Health and Well-Being</a:t>
            </a:r>
          </a:p>
          <a:p>
            <a:pPr lvl="1" eaLnBrk="1" hangingPunct="1">
              <a:lnSpc>
                <a:spcPct val="90000"/>
              </a:lnSpc>
            </a:pPr>
            <a:r>
              <a:rPr lang="en-US" altLang="en-US" sz="2000" dirty="0"/>
              <a:t>Job satisfaction relates to health variables such as anxiety and depression</a:t>
            </a:r>
          </a:p>
          <a:p>
            <a:pPr eaLnBrk="1" hangingPunct="1">
              <a:lnSpc>
                <a:spcPct val="90000"/>
              </a:lnSpc>
            </a:pPr>
            <a:r>
              <a:rPr lang="en-US" altLang="en-US" sz="2400" dirty="0"/>
              <a:t>Life Satisfaction</a:t>
            </a:r>
          </a:p>
          <a:p>
            <a:pPr lvl="1" eaLnBrk="1" hangingPunct="1">
              <a:lnSpc>
                <a:spcPct val="90000"/>
              </a:lnSpc>
            </a:pPr>
            <a:r>
              <a:rPr lang="en-US" altLang="en-US" sz="2000" dirty="0"/>
              <a:t>Job satisfaction important component of life satisfaction</a:t>
            </a:r>
          </a:p>
          <a:p>
            <a:pPr lvl="1" eaLnBrk="1" hangingPunct="1">
              <a:lnSpc>
                <a:spcPct val="90000"/>
              </a:lnSpc>
            </a:pPr>
            <a:r>
              <a:rPr lang="en-US" altLang="en-US" sz="2000" dirty="0"/>
              <a:t>Spillover</a:t>
            </a:r>
          </a:p>
        </p:txBody>
      </p:sp>
    </p:spTree>
    <p:extLst>
      <p:ext uri="{BB962C8B-B14F-4D97-AF65-F5344CB8AC3E}">
        <p14:creationId xmlns:p14="http://schemas.microsoft.com/office/powerpoint/2010/main" val="39000143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760164" y="381000"/>
            <a:ext cx="9298236" cy="838200"/>
          </a:xfrm>
        </p:spPr>
        <p:txBody>
          <a:bodyPr>
            <a:normAutofit/>
          </a:bodyPr>
          <a:lstStyle/>
          <a:p>
            <a:pPr eaLnBrk="1" hangingPunct="1"/>
            <a:r>
              <a:rPr lang="en-US" altLang="en-US" sz="3200" b="1" dirty="0">
                <a:latin typeface="Times New Roman" panose="02020603050405020304" pitchFamily="18" charset="0"/>
                <a:cs typeface="Times New Roman" panose="02020603050405020304" pitchFamily="18" charset="0"/>
              </a:rPr>
              <a:t>Effects of Job </a:t>
            </a:r>
            <a:r>
              <a:rPr lang="en-US" altLang="en-US" sz="3200" b="1" dirty="0" smtClean="0">
                <a:latin typeface="Times New Roman" panose="02020603050405020304" pitchFamily="18" charset="0"/>
                <a:cs typeface="Times New Roman" panose="02020603050405020304" pitchFamily="18" charset="0"/>
              </a:rPr>
              <a:t>Satisfaction </a:t>
            </a:r>
            <a:endParaRPr lang="en-US" altLang="en-US" sz="3200" b="1" dirty="0">
              <a:latin typeface="Times New Roman" panose="02020603050405020304" pitchFamily="18" charset="0"/>
              <a:cs typeface="Times New Roman" panose="02020603050405020304" pitchFamily="18" charset="0"/>
            </a:endParaRPr>
          </a:p>
        </p:txBody>
      </p:sp>
      <p:sp>
        <p:nvSpPr>
          <p:cNvPr id="30723" name="Rectangle 3"/>
          <p:cNvSpPr>
            <a:spLocks noGrp="1" noChangeArrowheads="1"/>
          </p:cNvSpPr>
          <p:nvPr>
            <p:ph type="body" idx="1"/>
          </p:nvPr>
        </p:nvSpPr>
        <p:spPr>
          <a:xfrm>
            <a:off x="572876" y="1292646"/>
            <a:ext cx="11082969" cy="5334000"/>
          </a:xfrm>
        </p:spPr>
        <p:txBody>
          <a:bodyPr>
            <a:normAutofit/>
          </a:bodyPr>
          <a:lstStyle/>
          <a:p>
            <a:pPr marL="0" indent="0" eaLnBrk="1" hangingPunct="1">
              <a:lnSpc>
                <a:spcPct val="90000"/>
              </a:lnSpc>
              <a:buNone/>
            </a:pPr>
            <a:r>
              <a:rPr lang="en-US" altLang="en-US" b="1" u="sng" dirty="0">
                <a:latin typeface="Times New Roman" panose="02020603050405020304" pitchFamily="18" charset="0"/>
                <a:cs typeface="Times New Roman" panose="02020603050405020304" pitchFamily="18" charset="0"/>
              </a:rPr>
              <a:t>Job </a:t>
            </a:r>
            <a:r>
              <a:rPr lang="en-US" altLang="en-US" b="1" u="sng" dirty="0" smtClean="0">
                <a:latin typeface="Times New Roman" panose="02020603050405020304" pitchFamily="18" charset="0"/>
                <a:cs typeface="Times New Roman" panose="02020603050405020304" pitchFamily="18" charset="0"/>
              </a:rPr>
              <a:t>Performance and Job satisfaction</a:t>
            </a:r>
          </a:p>
          <a:p>
            <a:r>
              <a:rPr lang="en-US" altLang="en-US" sz="2000" dirty="0" smtClean="0">
                <a:latin typeface="Times New Roman" panose="02020603050405020304" pitchFamily="18" charset="0"/>
                <a:cs typeface="Times New Roman" panose="02020603050405020304" pitchFamily="18" charset="0"/>
              </a:rPr>
              <a:t>Small correlation between two in various researches although it is clear that both two are related.</a:t>
            </a:r>
          </a:p>
          <a:p>
            <a:r>
              <a:rPr lang="en-US" altLang="en-US" sz="2000" dirty="0" smtClean="0">
                <a:latin typeface="Times New Roman" panose="02020603050405020304" pitchFamily="18" charset="0"/>
                <a:cs typeface="Times New Roman" panose="02020603050405020304" pitchFamily="18" charset="0"/>
              </a:rPr>
              <a:t>There are two possible explanations :</a:t>
            </a:r>
          </a:p>
          <a:p>
            <a:pPr>
              <a:buFont typeface="Wingdings" panose="05000000000000000000" pitchFamily="2" charset="2"/>
              <a:buChar char="Ø"/>
            </a:pPr>
            <a:endParaRPr lang="en-US" alt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altLang="en-US" sz="2000" dirty="0" smtClean="0">
                <a:latin typeface="Times New Roman" panose="02020603050405020304" pitchFamily="18" charset="0"/>
                <a:cs typeface="Times New Roman" panose="02020603050405020304" pitchFamily="18" charset="0"/>
              </a:rPr>
              <a:t> People who like their job perform better:</a:t>
            </a:r>
          </a:p>
          <a:p>
            <a:pPr>
              <a:buFont typeface="Wingdings" panose="05000000000000000000" pitchFamily="2" charset="2"/>
              <a:buChar char="Ø"/>
            </a:pPr>
            <a:endParaRPr lang="en-US" alt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altLang="en-US" sz="2000" dirty="0" smtClean="0">
                <a:latin typeface="Times New Roman" panose="02020603050405020304" pitchFamily="18" charset="0"/>
                <a:cs typeface="Times New Roman" panose="02020603050405020304" pitchFamily="18" charset="0"/>
              </a:rPr>
              <a:t>Performance might lead to Satisfaction:</a:t>
            </a:r>
          </a:p>
          <a:p>
            <a:pPr>
              <a:buFont typeface="Wingdings" panose="05000000000000000000" pitchFamily="2" charset="2"/>
              <a:buChar char="Ø"/>
            </a:pPr>
            <a:endParaRPr lang="en-US" altLang="en-US" sz="2000" dirty="0">
              <a:latin typeface="Times New Roman" panose="02020603050405020304" pitchFamily="18" charset="0"/>
              <a:cs typeface="Times New Roman" panose="02020603050405020304" pitchFamily="18" charset="0"/>
            </a:endParaRPr>
          </a:p>
          <a:p>
            <a:r>
              <a:rPr lang="en-US" altLang="en-US" sz="2000" dirty="0" smtClean="0">
                <a:latin typeface="Times New Roman" panose="02020603050405020304" pitchFamily="18" charset="0"/>
                <a:cs typeface="Times New Roman" panose="02020603050405020304" pitchFamily="18" charset="0"/>
              </a:rPr>
              <a:t>More </a:t>
            </a:r>
            <a:r>
              <a:rPr lang="en-US" altLang="en-US" sz="2000" dirty="0">
                <a:latin typeface="Times New Roman" panose="02020603050405020304" pitchFamily="18" charset="0"/>
                <a:cs typeface="Times New Roman" panose="02020603050405020304" pitchFamily="18" charset="0"/>
              </a:rPr>
              <a:t>evidence that performance causes satisfaction than </a:t>
            </a:r>
            <a:r>
              <a:rPr lang="en-US" altLang="en-US" sz="2000" dirty="0" smtClean="0">
                <a:latin typeface="Times New Roman" panose="02020603050405020304" pitchFamily="18" charset="0"/>
                <a:cs typeface="Times New Roman" panose="02020603050405020304" pitchFamily="18" charset="0"/>
              </a:rPr>
              <a:t>reverse: Rationale is employees who perform well will be more satisfied because they receive more rewards.</a:t>
            </a:r>
            <a:endParaRPr lang="en-US" altLang="en-US" sz="2000" dirty="0">
              <a:latin typeface="Times New Roman" panose="02020603050405020304" pitchFamily="18" charset="0"/>
              <a:cs typeface="Times New Roman" panose="02020603050405020304" pitchFamily="18" charset="0"/>
            </a:endParaRPr>
          </a:p>
          <a:p>
            <a:pPr marL="0" indent="0" eaLnBrk="1" hangingPunct="1">
              <a:lnSpc>
                <a:spcPct val="90000"/>
              </a:lnSpc>
              <a:buNone/>
            </a:pPr>
            <a:endParaRPr lang="en-US" altLang="en-US" b="1" u="sng" dirty="0">
              <a:latin typeface="Times New Roman" panose="02020603050405020304" pitchFamily="18" charset="0"/>
              <a:cs typeface="Times New Roman" panose="02020603050405020304" pitchFamily="18" charset="0"/>
            </a:endParaRPr>
          </a:p>
        </p:txBody>
      </p:sp>
      <p:sp>
        <p:nvSpPr>
          <p:cNvPr id="2" name="Rectangle 1"/>
          <p:cNvSpPr/>
          <p:nvPr/>
        </p:nvSpPr>
        <p:spPr>
          <a:xfrm>
            <a:off x="5946994" y="2874485"/>
            <a:ext cx="1437426" cy="583894"/>
          </a:xfrm>
          <a:prstGeom prst="rect">
            <a:avLst/>
          </a:prstGeom>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Job </a:t>
            </a:r>
          </a:p>
          <a:p>
            <a:pPr algn="ctr"/>
            <a:r>
              <a:rPr lang="en-US" dirty="0" smtClean="0">
                <a:ln w="0"/>
                <a:solidFill>
                  <a:schemeClr val="tx1"/>
                </a:solidFill>
                <a:effectLst>
                  <a:outerShdw blurRad="38100" dist="19050" dir="2700000" algn="tl" rotWithShape="0">
                    <a:schemeClr val="dk1">
                      <a:alpha val="40000"/>
                    </a:schemeClr>
                  </a:outerShdw>
                </a:effectLst>
              </a:rPr>
              <a:t>Satisfaction</a:t>
            </a:r>
            <a:endParaRPr lang="en-US" dirty="0">
              <a:ln w="0"/>
              <a:solidFill>
                <a:schemeClr val="tx1"/>
              </a:solidFill>
              <a:effectLst>
                <a:outerShdw blurRad="38100" dist="19050" dir="2700000" algn="tl" rotWithShape="0">
                  <a:schemeClr val="dk1">
                    <a:alpha val="40000"/>
                  </a:schemeClr>
                </a:outerShdw>
              </a:effectLst>
            </a:endParaRPr>
          </a:p>
        </p:txBody>
      </p:sp>
      <p:sp>
        <p:nvSpPr>
          <p:cNvPr id="5" name="Rectangle 4"/>
          <p:cNvSpPr/>
          <p:nvPr/>
        </p:nvSpPr>
        <p:spPr>
          <a:xfrm>
            <a:off x="5946993" y="3702449"/>
            <a:ext cx="1437427" cy="583894"/>
          </a:xfrm>
          <a:prstGeom prst="rect">
            <a:avLst/>
          </a:prstGeom>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Job </a:t>
            </a:r>
          </a:p>
          <a:p>
            <a:pPr algn="ctr"/>
            <a:r>
              <a:rPr lang="en-US" dirty="0">
                <a:ln w="0"/>
                <a:solidFill>
                  <a:schemeClr val="tx1"/>
                </a:solidFill>
                <a:effectLst>
                  <a:outerShdw blurRad="38100" dist="19050" dir="2700000" algn="tl" rotWithShape="0">
                    <a:schemeClr val="dk1">
                      <a:alpha val="40000"/>
                    </a:schemeClr>
                  </a:outerShdw>
                </a:effectLst>
              </a:rPr>
              <a:t>Performance </a:t>
            </a:r>
          </a:p>
        </p:txBody>
      </p:sp>
      <p:sp>
        <p:nvSpPr>
          <p:cNvPr id="6" name="Rectangle 5"/>
          <p:cNvSpPr/>
          <p:nvPr/>
        </p:nvSpPr>
        <p:spPr>
          <a:xfrm>
            <a:off x="7984659" y="3720623"/>
            <a:ext cx="1222873" cy="583894"/>
          </a:xfrm>
          <a:prstGeom prst="rect">
            <a:avLst/>
          </a:prstGeom>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Rewards</a:t>
            </a:r>
            <a:endParaRPr lang="en-US"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7962755" y="2874485"/>
            <a:ext cx="1222873" cy="583894"/>
          </a:xfrm>
          <a:prstGeom prst="rect">
            <a:avLst/>
          </a:prstGeom>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Efforts</a:t>
            </a:r>
            <a:endParaRPr lang="en-US" dirty="0">
              <a:ln w="0"/>
              <a:solidFill>
                <a:schemeClr val="tx1"/>
              </a:solidFill>
              <a:effectLst>
                <a:outerShdw blurRad="38100" dist="19050" dir="2700000" algn="tl" rotWithShape="0">
                  <a:schemeClr val="dk1">
                    <a:alpha val="40000"/>
                  </a:schemeClr>
                </a:outerShdw>
              </a:effectLst>
            </a:endParaRPr>
          </a:p>
        </p:txBody>
      </p:sp>
      <p:sp>
        <p:nvSpPr>
          <p:cNvPr id="9" name="Rectangle 8"/>
          <p:cNvSpPr/>
          <p:nvPr/>
        </p:nvSpPr>
        <p:spPr>
          <a:xfrm>
            <a:off x="9700627" y="2874485"/>
            <a:ext cx="1424858" cy="583894"/>
          </a:xfrm>
          <a:prstGeom prst="rect">
            <a:avLst/>
          </a:prstGeom>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Job </a:t>
            </a:r>
          </a:p>
          <a:p>
            <a:pPr algn="ctr"/>
            <a:r>
              <a:rPr lang="en-US" dirty="0" smtClean="0">
                <a:ln w="0"/>
                <a:solidFill>
                  <a:schemeClr val="tx1"/>
                </a:solidFill>
                <a:effectLst>
                  <a:outerShdw blurRad="38100" dist="19050" dir="2700000" algn="tl" rotWithShape="0">
                    <a:schemeClr val="dk1">
                      <a:alpha val="40000"/>
                    </a:schemeClr>
                  </a:outerShdw>
                </a:effectLst>
              </a:rPr>
              <a:t>Performance </a:t>
            </a:r>
            <a:endParaRPr lang="en-US" dirty="0">
              <a:ln w="0"/>
              <a:solidFill>
                <a:schemeClr val="tx1"/>
              </a:solidFill>
              <a:effectLst>
                <a:outerShdw blurRad="38100" dist="19050" dir="2700000" algn="tl" rotWithShape="0">
                  <a:schemeClr val="dk1">
                    <a:alpha val="40000"/>
                  </a:schemeClr>
                </a:outerShdw>
              </a:effectLst>
            </a:endParaRPr>
          </a:p>
        </p:txBody>
      </p:sp>
      <p:cxnSp>
        <p:nvCxnSpPr>
          <p:cNvPr id="4" name="Straight Arrow Connector 3"/>
          <p:cNvCxnSpPr/>
          <p:nvPr/>
        </p:nvCxnSpPr>
        <p:spPr>
          <a:xfrm>
            <a:off x="7429875" y="3166432"/>
            <a:ext cx="4737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a:stretch>
            <a:fillRect/>
          </a:stretch>
        </p:blipFill>
        <p:spPr>
          <a:xfrm>
            <a:off x="9209179" y="3111372"/>
            <a:ext cx="554784" cy="164606"/>
          </a:xfrm>
          <a:prstGeom prst="rect">
            <a:avLst/>
          </a:prstGeom>
        </p:spPr>
      </p:pic>
      <p:pic>
        <p:nvPicPr>
          <p:cNvPr id="11" name="Picture 10"/>
          <p:cNvPicPr>
            <a:picLocks noChangeAspect="1"/>
          </p:cNvPicPr>
          <p:nvPr/>
        </p:nvPicPr>
        <p:blipFill>
          <a:blip r:embed="rId2"/>
          <a:stretch>
            <a:fillRect/>
          </a:stretch>
        </p:blipFill>
        <p:spPr>
          <a:xfrm>
            <a:off x="7429875" y="3877343"/>
            <a:ext cx="554784" cy="164606"/>
          </a:xfrm>
          <a:prstGeom prst="rect">
            <a:avLst/>
          </a:prstGeom>
        </p:spPr>
      </p:pic>
      <p:pic>
        <p:nvPicPr>
          <p:cNvPr id="12" name="Picture 11"/>
          <p:cNvPicPr>
            <a:picLocks noChangeAspect="1"/>
          </p:cNvPicPr>
          <p:nvPr/>
        </p:nvPicPr>
        <p:blipFill>
          <a:blip r:embed="rId2"/>
          <a:stretch>
            <a:fillRect/>
          </a:stretch>
        </p:blipFill>
        <p:spPr>
          <a:xfrm>
            <a:off x="9185628" y="3928457"/>
            <a:ext cx="554784" cy="164606"/>
          </a:xfrm>
          <a:prstGeom prst="rect">
            <a:avLst/>
          </a:prstGeom>
        </p:spPr>
      </p:pic>
      <p:sp>
        <p:nvSpPr>
          <p:cNvPr id="15" name="Rectangle 14"/>
          <p:cNvSpPr/>
          <p:nvPr/>
        </p:nvSpPr>
        <p:spPr>
          <a:xfrm>
            <a:off x="9700627" y="3698912"/>
            <a:ext cx="1437426" cy="583894"/>
          </a:xfrm>
          <a:prstGeom prst="rect">
            <a:avLst/>
          </a:prstGeom>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Job </a:t>
            </a:r>
          </a:p>
          <a:p>
            <a:pPr algn="ctr"/>
            <a:r>
              <a:rPr lang="en-US" dirty="0" smtClean="0">
                <a:ln w="0"/>
                <a:solidFill>
                  <a:schemeClr val="tx1"/>
                </a:solidFill>
                <a:effectLst>
                  <a:outerShdw blurRad="38100" dist="19050" dir="2700000" algn="tl" rotWithShape="0">
                    <a:schemeClr val="dk1">
                      <a:alpha val="40000"/>
                    </a:schemeClr>
                  </a:outerShdw>
                </a:effectLst>
              </a:rPr>
              <a:t>Satisfaction</a:t>
            </a:r>
            <a:endParaRPr lang="en-US" dirty="0">
              <a:ln w="0"/>
              <a:solidFill>
                <a:schemeClr val="tx1"/>
              </a:solidFill>
              <a:effectLst>
                <a:outerShdw blurRad="38100" dist="19050" dir="2700000" algn="tl" rotWithShape="0">
                  <a:schemeClr val="dk1">
                    <a:alpha val="40000"/>
                  </a:schemeClr>
                </a:outerShdw>
              </a:effectLst>
            </a:endParaRPr>
          </a:p>
        </p:txBody>
      </p:sp>
      <p:sp>
        <p:nvSpPr>
          <p:cNvPr id="13" name="Right Arrow 12"/>
          <p:cNvSpPr/>
          <p:nvPr/>
        </p:nvSpPr>
        <p:spPr>
          <a:xfrm>
            <a:off x="5248521" y="3076000"/>
            <a:ext cx="440674" cy="1999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5227778" y="3859657"/>
            <a:ext cx="440674" cy="1999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7062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760164" y="381000"/>
            <a:ext cx="9298236" cy="838200"/>
          </a:xfrm>
        </p:spPr>
        <p:txBody>
          <a:bodyPr>
            <a:normAutofit/>
          </a:bodyPr>
          <a:lstStyle/>
          <a:p>
            <a:pPr eaLnBrk="1" hangingPunct="1"/>
            <a:r>
              <a:rPr lang="en-US" altLang="en-US" sz="3200" b="1" dirty="0">
                <a:latin typeface="Times New Roman" panose="02020603050405020304" pitchFamily="18" charset="0"/>
                <a:cs typeface="Times New Roman" panose="02020603050405020304" pitchFamily="18" charset="0"/>
              </a:rPr>
              <a:t>Effects of Job </a:t>
            </a:r>
            <a:r>
              <a:rPr lang="en-US" altLang="en-US" sz="3200" b="1" dirty="0" smtClean="0">
                <a:latin typeface="Times New Roman" panose="02020603050405020304" pitchFamily="18" charset="0"/>
                <a:cs typeface="Times New Roman" panose="02020603050405020304" pitchFamily="18" charset="0"/>
              </a:rPr>
              <a:t>Dissatisfaction</a:t>
            </a:r>
            <a:endParaRPr lang="en-US" altLang="en-US" sz="3200" b="1" dirty="0">
              <a:latin typeface="Times New Roman" panose="02020603050405020304" pitchFamily="18" charset="0"/>
              <a:cs typeface="Times New Roman" panose="02020603050405020304" pitchFamily="18" charset="0"/>
            </a:endParaRPr>
          </a:p>
        </p:txBody>
      </p:sp>
      <p:sp>
        <p:nvSpPr>
          <p:cNvPr id="30723" name="Rectangle 3"/>
          <p:cNvSpPr>
            <a:spLocks noGrp="1" noChangeArrowheads="1"/>
          </p:cNvSpPr>
          <p:nvPr>
            <p:ph type="body" idx="1"/>
          </p:nvPr>
        </p:nvSpPr>
        <p:spPr>
          <a:xfrm>
            <a:off x="661012" y="1292646"/>
            <a:ext cx="11016868" cy="5334000"/>
          </a:xfrm>
        </p:spPr>
        <p:txBody>
          <a:bodyPr>
            <a:normAutofit/>
          </a:bodyPr>
          <a:lstStyle/>
          <a:p>
            <a:pPr marL="0" indent="0" eaLnBrk="1" hangingPunct="1">
              <a:lnSpc>
                <a:spcPct val="90000"/>
              </a:lnSpc>
              <a:buNone/>
            </a:pPr>
            <a:r>
              <a:rPr lang="en-US" altLang="en-US" b="1" u="sng" dirty="0" smtClean="0">
                <a:latin typeface="Times New Roman" panose="02020603050405020304" pitchFamily="18" charset="0"/>
                <a:cs typeface="Times New Roman" panose="02020603050405020304" pitchFamily="18" charset="0"/>
              </a:rPr>
              <a:t>Turnover or Quitting Jobs </a:t>
            </a:r>
            <a:endParaRPr lang="en-US" altLang="en-US" b="1" u="sng" dirty="0">
              <a:latin typeface="Times New Roman" panose="02020603050405020304" pitchFamily="18" charset="0"/>
              <a:cs typeface="Times New Roman" panose="02020603050405020304" pitchFamily="18" charset="0"/>
            </a:endParaRPr>
          </a:p>
          <a:p>
            <a:pPr lvl="1" eaLnBrk="1" hangingPunct="1">
              <a:lnSpc>
                <a:spcPct val="90000"/>
              </a:lnSpc>
            </a:pPr>
            <a:r>
              <a:rPr lang="en-US" altLang="en-US" dirty="0">
                <a:latin typeface="Times New Roman" panose="02020603050405020304" pitchFamily="18" charset="0"/>
                <a:cs typeface="Times New Roman" panose="02020603050405020304" pitchFamily="18" charset="0"/>
              </a:rPr>
              <a:t>Dissatisfied people more likely to quit</a:t>
            </a:r>
          </a:p>
          <a:p>
            <a:pPr lvl="1" eaLnBrk="1" hangingPunct="1">
              <a:lnSpc>
                <a:spcPct val="90000"/>
              </a:lnSpc>
            </a:pPr>
            <a:r>
              <a:rPr lang="en-US" altLang="en-US" dirty="0">
                <a:latin typeface="Times New Roman" panose="02020603050405020304" pitchFamily="18" charset="0"/>
                <a:cs typeface="Times New Roman" panose="02020603050405020304" pitchFamily="18" charset="0"/>
              </a:rPr>
              <a:t>Moderated by labor </a:t>
            </a:r>
            <a:r>
              <a:rPr lang="en-US" altLang="en-US" dirty="0" smtClean="0">
                <a:latin typeface="Times New Roman" panose="02020603050405020304" pitchFamily="18" charset="0"/>
                <a:cs typeface="Times New Roman" panose="02020603050405020304" pitchFamily="18" charset="0"/>
              </a:rPr>
              <a:t>market—people </a:t>
            </a:r>
            <a:r>
              <a:rPr lang="en-US" altLang="en-US" dirty="0">
                <a:latin typeface="Times New Roman" panose="02020603050405020304" pitchFamily="18" charset="0"/>
                <a:cs typeface="Times New Roman" panose="02020603050405020304" pitchFamily="18" charset="0"/>
              </a:rPr>
              <a:t>quit when they find another </a:t>
            </a:r>
            <a:r>
              <a:rPr lang="en-US" altLang="en-US" dirty="0" smtClean="0">
                <a:latin typeface="Times New Roman" panose="02020603050405020304" pitchFamily="18" charset="0"/>
                <a:cs typeface="Times New Roman" panose="02020603050405020304" pitchFamily="18" charset="0"/>
              </a:rPr>
              <a:t>job</a:t>
            </a:r>
            <a:r>
              <a:rPr lang="en-US" altLang="en-US" sz="2000" dirty="0" smtClean="0"/>
              <a:t>.</a:t>
            </a:r>
          </a:p>
          <a:p>
            <a:pPr marL="0" indent="0">
              <a:buNone/>
            </a:pPr>
            <a:endParaRPr lang="en-US" altLang="en-US" dirty="0" smtClean="0"/>
          </a:p>
          <a:p>
            <a:pPr marL="0" indent="0">
              <a:buNone/>
            </a:pPr>
            <a:r>
              <a:rPr lang="en-US" altLang="en-US" b="1" u="sng" dirty="0" smtClean="0">
                <a:latin typeface="Times New Roman" panose="02020603050405020304" pitchFamily="18" charset="0"/>
                <a:cs typeface="Times New Roman" panose="02020603050405020304" pitchFamily="18" charset="0"/>
              </a:rPr>
              <a:t>Absence</a:t>
            </a:r>
          </a:p>
          <a:p>
            <a:pPr marL="0" indent="0">
              <a:buNone/>
            </a:pPr>
            <a:r>
              <a:rPr lang="en-US" altLang="en-US" sz="2400" dirty="0" smtClean="0">
                <a:latin typeface="Times New Roman" panose="02020603050405020304" pitchFamily="18" charset="0"/>
                <a:cs typeface="Times New Roman" panose="02020603050405020304" pitchFamily="18" charset="0"/>
              </a:rPr>
              <a:t>People who dislike their work will be more likely avoid their work than people who like their jobs.</a:t>
            </a:r>
            <a:endParaRPr lang="en-US" altLang="en-US" sz="2400" dirty="0"/>
          </a:p>
          <a:p>
            <a:pPr lvl="1"/>
            <a:r>
              <a:rPr lang="en-US" altLang="en-US" dirty="0">
                <a:latin typeface="Times New Roman" panose="02020603050405020304" pitchFamily="18" charset="0"/>
                <a:cs typeface="Times New Roman" panose="02020603050405020304" pitchFamily="18" charset="0"/>
              </a:rPr>
              <a:t>Very small correlation—other factors more important</a:t>
            </a:r>
          </a:p>
          <a:p>
            <a:pPr marL="0" indent="0">
              <a:buNone/>
            </a:pPr>
            <a:endParaRPr lang="en-US" altLang="en-US" b="1" u="sng" dirty="0">
              <a:latin typeface="Times New Roman" panose="02020603050405020304" pitchFamily="18" charset="0"/>
              <a:cs typeface="Times New Roman" panose="02020603050405020304" pitchFamily="18" charset="0"/>
            </a:endParaRPr>
          </a:p>
          <a:p>
            <a:pPr marL="0" indent="0">
              <a:buNone/>
            </a:pPr>
            <a:endParaRPr lang="en-US" altLang="en-US" dirty="0" smtClean="0"/>
          </a:p>
        </p:txBody>
      </p:sp>
    </p:spTree>
    <p:extLst>
      <p:ext uri="{BB962C8B-B14F-4D97-AF65-F5344CB8AC3E}">
        <p14:creationId xmlns:p14="http://schemas.microsoft.com/office/powerpoint/2010/main" val="17651389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38200" y="157307"/>
            <a:ext cx="10515600" cy="640361"/>
          </a:xfrm>
        </p:spPr>
        <p:txBody>
          <a:bodyPr>
            <a:normAutofit/>
          </a:bodyPr>
          <a:lstStyle/>
          <a:p>
            <a:pPr algn="ctr"/>
            <a:r>
              <a:rPr lang="en-US" sz="3600" b="1" dirty="0">
                <a:latin typeface="Times New Roman" panose="02020603050405020304" pitchFamily="18" charset="0"/>
                <a:cs typeface="Times New Roman" panose="02020603050405020304" pitchFamily="18" charset="0"/>
              </a:rPr>
              <a:t>Learning Objectives: Flow of </a:t>
            </a:r>
            <a:r>
              <a:rPr lang="en-US" sz="3600" b="1" dirty="0" smtClean="0">
                <a:latin typeface="Times New Roman" panose="02020603050405020304" pitchFamily="18" charset="0"/>
                <a:cs typeface="Times New Roman" panose="02020603050405020304" pitchFamily="18" charset="0"/>
              </a:rPr>
              <a:t>Discussion</a:t>
            </a:r>
            <a:endParaRPr lang="en-US" altLang="en-US" sz="3600" dirty="0">
              <a:latin typeface="Times New Roman" panose="02020603050405020304" pitchFamily="18" charset="0"/>
              <a:cs typeface="Times New Roman" panose="02020603050405020304" pitchFamily="18" charset="0"/>
            </a:endParaRPr>
          </a:p>
        </p:txBody>
      </p:sp>
      <p:sp>
        <p:nvSpPr>
          <p:cNvPr id="20483" name="Rectangle 3"/>
          <p:cNvSpPr>
            <a:spLocks noGrp="1" noChangeArrowheads="1"/>
          </p:cNvSpPr>
          <p:nvPr>
            <p:ph type="body" idx="1"/>
          </p:nvPr>
        </p:nvSpPr>
        <p:spPr>
          <a:xfrm>
            <a:off x="1246762" y="1002974"/>
            <a:ext cx="10515600" cy="4699866"/>
          </a:xfrm>
        </p:spPr>
        <p:txBody>
          <a:bodyPr>
            <a:normAutofit fontScale="77500" lnSpcReduction="20000"/>
          </a:bodyPr>
          <a:lstStyle/>
          <a:p>
            <a:pPr eaLnBrk="1" hangingPunct="1">
              <a:lnSpc>
                <a:spcPct val="170000"/>
              </a:lnSpc>
            </a:pPr>
            <a:r>
              <a:rPr lang="en-US" altLang="en-US" sz="3100" dirty="0" smtClean="0">
                <a:latin typeface="Times New Roman" panose="02020603050405020304" pitchFamily="18" charset="0"/>
                <a:cs typeface="Times New Roman" panose="02020603050405020304" pitchFamily="18" charset="0"/>
              </a:rPr>
              <a:t>Define Job satisfaction and organizational commitment </a:t>
            </a:r>
          </a:p>
          <a:p>
            <a:pPr eaLnBrk="1" hangingPunct="1">
              <a:lnSpc>
                <a:spcPct val="170000"/>
              </a:lnSpc>
            </a:pPr>
            <a:r>
              <a:rPr lang="en-US" altLang="en-US" sz="3100" dirty="0" smtClean="0">
                <a:latin typeface="Times New Roman" panose="02020603050405020304" pitchFamily="18" charset="0"/>
                <a:cs typeface="Times New Roman" panose="02020603050405020304" pitchFamily="18" charset="0"/>
              </a:rPr>
              <a:t>Differences between Job satisfaction and organizational commitment.</a:t>
            </a:r>
          </a:p>
          <a:p>
            <a:pPr>
              <a:lnSpc>
                <a:spcPct val="170000"/>
              </a:lnSpc>
            </a:pPr>
            <a:r>
              <a:rPr lang="en-US" altLang="en-US" sz="3100" dirty="0">
                <a:latin typeface="Times New Roman" panose="02020603050405020304" pitchFamily="18" charset="0"/>
                <a:cs typeface="Times New Roman" panose="02020603050405020304" pitchFamily="18" charset="0"/>
              </a:rPr>
              <a:t>How Job satisfaction and </a:t>
            </a:r>
            <a:r>
              <a:rPr lang="en-US" altLang="en-US" sz="3100" dirty="0" smtClean="0">
                <a:latin typeface="Times New Roman" panose="02020603050405020304" pitchFamily="18" charset="0"/>
                <a:cs typeface="Times New Roman" panose="02020603050405020304" pitchFamily="18" charset="0"/>
              </a:rPr>
              <a:t>organizational commitment are measured.</a:t>
            </a:r>
          </a:p>
          <a:p>
            <a:pPr>
              <a:lnSpc>
                <a:spcPct val="170000"/>
              </a:lnSpc>
            </a:pPr>
            <a:r>
              <a:rPr lang="en-US" altLang="en-US" sz="3100" dirty="0" smtClean="0">
                <a:latin typeface="Times New Roman" panose="02020603050405020304" pitchFamily="18" charset="0"/>
                <a:cs typeface="Times New Roman" panose="02020603050405020304" pitchFamily="18" charset="0"/>
              </a:rPr>
              <a:t>Findings on possible effect </a:t>
            </a:r>
            <a:r>
              <a:rPr lang="en-US" altLang="en-US" sz="3100" dirty="0">
                <a:latin typeface="Times New Roman" panose="02020603050405020304" pitchFamily="18" charset="0"/>
                <a:cs typeface="Times New Roman" panose="02020603050405020304" pitchFamily="18" charset="0"/>
              </a:rPr>
              <a:t>and causes of Job satisfaction and </a:t>
            </a:r>
            <a:r>
              <a:rPr lang="en-US" altLang="en-US" sz="3100" dirty="0" smtClean="0">
                <a:latin typeface="Times New Roman" panose="02020603050405020304" pitchFamily="18" charset="0"/>
                <a:cs typeface="Times New Roman" panose="02020603050405020304" pitchFamily="18" charset="0"/>
              </a:rPr>
              <a:t>organizational commitment.</a:t>
            </a:r>
          </a:p>
          <a:p>
            <a:pPr>
              <a:lnSpc>
                <a:spcPct val="170000"/>
              </a:lnSpc>
            </a:pPr>
            <a:r>
              <a:rPr lang="en-US" altLang="en-US" sz="3100" dirty="0" smtClean="0">
                <a:latin typeface="Times New Roman" panose="02020603050405020304" pitchFamily="18" charset="0"/>
                <a:cs typeface="Times New Roman" panose="02020603050405020304" pitchFamily="18" charset="0"/>
              </a:rPr>
              <a:t>Discuss how emotions are experienced by employees at work and how they impact organizations </a:t>
            </a:r>
            <a:endParaRPr lang="en-US" altLang="en-US" sz="3100" dirty="0">
              <a:latin typeface="Times New Roman" panose="02020603050405020304" pitchFamily="18" charset="0"/>
              <a:cs typeface="Times New Roman" panose="02020603050405020304" pitchFamily="18" charset="0"/>
            </a:endParaRPr>
          </a:p>
          <a:p>
            <a:pPr eaLnBrk="1" hangingPunct="1">
              <a:lnSpc>
                <a:spcPct val="170000"/>
              </a:lnSpc>
            </a:pPr>
            <a:endParaRPr lang="en-US" altLang="en-US" dirty="0">
              <a:latin typeface="Times New Roman" panose="02020603050405020304" pitchFamily="18" charset="0"/>
              <a:cs typeface="Times New Roman" panose="02020603050405020304" pitchFamily="18" charset="0"/>
            </a:endParaRPr>
          </a:p>
          <a:p>
            <a:pPr marL="0" indent="0" eaLnBrk="1" hangingPunct="1">
              <a:buNone/>
            </a:pPr>
            <a:endParaRPr lang="en-US"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82826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760164" y="381000"/>
            <a:ext cx="9298236" cy="838200"/>
          </a:xfrm>
        </p:spPr>
        <p:txBody>
          <a:bodyPr>
            <a:normAutofit/>
          </a:bodyPr>
          <a:lstStyle/>
          <a:p>
            <a:pPr eaLnBrk="1" hangingPunct="1"/>
            <a:r>
              <a:rPr lang="en-US" altLang="en-US" sz="3200" b="1" dirty="0">
                <a:latin typeface="Times New Roman" panose="02020603050405020304" pitchFamily="18" charset="0"/>
                <a:cs typeface="Times New Roman" panose="02020603050405020304" pitchFamily="18" charset="0"/>
              </a:rPr>
              <a:t>Effects of Job Satisfaction</a:t>
            </a:r>
          </a:p>
        </p:txBody>
      </p:sp>
      <p:sp>
        <p:nvSpPr>
          <p:cNvPr id="30723" name="Rectangle 3"/>
          <p:cNvSpPr>
            <a:spLocks noGrp="1" noChangeArrowheads="1"/>
          </p:cNvSpPr>
          <p:nvPr>
            <p:ph type="body" idx="1"/>
          </p:nvPr>
        </p:nvSpPr>
        <p:spPr>
          <a:xfrm>
            <a:off x="594911" y="1292646"/>
            <a:ext cx="11027884" cy="5334000"/>
          </a:xfrm>
        </p:spPr>
        <p:txBody>
          <a:bodyPr>
            <a:normAutofit/>
          </a:bodyPr>
          <a:lstStyle/>
          <a:p>
            <a:pPr eaLnBrk="1" hangingPunct="1">
              <a:lnSpc>
                <a:spcPct val="90000"/>
              </a:lnSpc>
            </a:pPr>
            <a:r>
              <a:rPr lang="en-US" altLang="en-US" sz="2400" b="1" u="sng" dirty="0" smtClean="0">
                <a:latin typeface="Times New Roman" panose="02020603050405020304" pitchFamily="18" charset="0"/>
                <a:cs typeface="Times New Roman" panose="02020603050405020304" pitchFamily="18" charset="0"/>
              </a:rPr>
              <a:t>Health </a:t>
            </a:r>
            <a:r>
              <a:rPr lang="en-US" altLang="en-US" sz="2400" b="1" u="sng" dirty="0">
                <a:latin typeface="Times New Roman" panose="02020603050405020304" pitchFamily="18" charset="0"/>
                <a:cs typeface="Times New Roman" panose="02020603050405020304" pitchFamily="18" charset="0"/>
              </a:rPr>
              <a:t>and </a:t>
            </a:r>
            <a:r>
              <a:rPr lang="en-US" altLang="en-US" sz="2400" b="1" u="sng" dirty="0" smtClean="0">
                <a:latin typeface="Times New Roman" panose="02020603050405020304" pitchFamily="18" charset="0"/>
                <a:cs typeface="Times New Roman" panose="02020603050405020304" pitchFamily="18" charset="0"/>
              </a:rPr>
              <a:t>Well-Being</a:t>
            </a:r>
            <a:endParaRPr lang="en-US" altLang="en-US" sz="2400" b="1" u="sng" dirty="0">
              <a:latin typeface="Times New Roman" panose="02020603050405020304" pitchFamily="18" charset="0"/>
              <a:cs typeface="Times New Roman" panose="02020603050405020304" pitchFamily="18" charset="0"/>
            </a:endParaRPr>
          </a:p>
          <a:p>
            <a:pPr lvl="1" eaLnBrk="1" hangingPunct="1">
              <a:lnSpc>
                <a:spcPct val="90000"/>
              </a:lnSpc>
            </a:pPr>
            <a:r>
              <a:rPr lang="en-US" altLang="en-US" dirty="0" smtClean="0">
                <a:latin typeface="Times New Roman" panose="02020603050405020304" pitchFamily="18" charset="0"/>
                <a:cs typeface="Times New Roman" panose="02020603050405020304" pitchFamily="18" charset="0"/>
              </a:rPr>
              <a:t>Dissatisfied employees report more physical symptoms like sleep problems stomach upset than their satisfied counterpart.</a:t>
            </a:r>
          </a:p>
          <a:p>
            <a:pPr lvl="1" eaLnBrk="1" hangingPunct="1">
              <a:lnSpc>
                <a:spcPct val="90000"/>
              </a:lnSpc>
            </a:pPr>
            <a:r>
              <a:rPr lang="en-US" altLang="en-US" dirty="0" smtClean="0">
                <a:latin typeface="Times New Roman" panose="02020603050405020304" pitchFamily="18" charset="0"/>
                <a:cs typeface="Times New Roman" panose="02020603050405020304" pitchFamily="18" charset="0"/>
              </a:rPr>
              <a:t>Job dissatisfaction </a:t>
            </a:r>
            <a:r>
              <a:rPr lang="en-US" altLang="en-US" dirty="0">
                <a:latin typeface="Times New Roman" panose="02020603050405020304" pitchFamily="18" charset="0"/>
                <a:cs typeface="Times New Roman" panose="02020603050405020304" pitchFamily="18" charset="0"/>
              </a:rPr>
              <a:t>relates to </a:t>
            </a:r>
            <a:r>
              <a:rPr lang="en-US" altLang="en-US" dirty="0" smtClean="0">
                <a:latin typeface="Times New Roman" panose="02020603050405020304" pitchFamily="18" charset="0"/>
                <a:cs typeface="Times New Roman" panose="02020603050405020304" pitchFamily="18" charset="0"/>
              </a:rPr>
              <a:t>negative emotional sates  </a:t>
            </a:r>
            <a:r>
              <a:rPr lang="en-US" altLang="en-US" dirty="0">
                <a:latin typeface="Times New Roman" panose="02020603050405020304" pitchFamily="18" charset="0"/>
                <a:cs typeface="Times New Roman" panose="02020603050405020304" pitchFamily="18" charset="0"/>
              </a:rPr>
              <a:t>such as anxiety and </a:t>
            </a:r>
            <a:r>
              <a:rPr lang="en-US" altLang="en-US" dirty="0" smtClean="0">
                <a:latin typeface="Times New Roman" panose="02020603050405020304" pitchFamily="18" charset="0"/>
                <a:cs typeface="Times New Roman" panose="02020603050405020304" pitchFamily="18" charset="0"/>
              </a:rPr>
              <a:t>depression</a:t>
            </a:r>
            <a:endParaRPr lang="en-US" altLang="en-US" dirty="0">
              <a:latin typeface="Times New Roman" panose="02020603050405020304" pitchFamily="18" charset="0"/>
              <a:cs typeface="Times New Roman" panose="02020603050405020304" pitchFamily="18" charset="0"/>
            </a:endParaRPr>
          </a:p>
          <a:p>
            <a:pPr eaLnBrk="1" hangingPunct="1">
              <a:lnSpc>
                <a:spcPct val="90000"/>
              </a:lnSpc>
            </a:pPr>
            <a:r>
              <a:rPr lang="en-US" altLang="en-US" sz="2400" b="1" u="sng" dirty="0">
                <a:latin typeface="Times New Roman" panose="02020603050405020304" pitchFamily="18" charset="0"/>
                <a:cs typeface="Times New Roman" panose="02020603050405020304" pitchFamily="18" charset="0"/>
              </a:rPr>
              <a:t>Life </a:t>
            </a:r>
            <a:r>
              <a:rPr lang="en-US" altLang="en-US" sz="2400" b="1" u="sng" dirty="0" smtClean="0">
                <a:latin typeface="Times New Roman" panose="02020603050405020304" pitchFamily="18" charset="0"/>
                <a:cs typeface="Times New Roman" panose="02020603050405020304" pitchFamily="18" charset="0"/>
              </a:rPr>
              <a:t>Satisfaction</a:t>
            </a:r>
          </a:p>
          <a:p>
            <a:pPr marL="0" indent="0" eaLnBrk="1" hangingPunct="1">
              <a:lnSpc>
                <a:spcPct val="90000"/>
              </a:lnSpc>
              <a:buNone/>
            </a:pPr>
            <a:r>
              <a:rPr lang="en-US" altLang="en-US" sz="2400" dirty="0" smtClean="0">
                <a:latin typeface="Times New Roman" panose="02020603050405020304" pitchFamily="18" charset="0"/>
                <a:cs typeface="Times New Roman" panose="02020603050405020304" pitchFamily="18" charset="0"/>
              </a:rPr>
              <a:t>Considers to be indicator of overall happiness or emotional well being. Job </a:t>
            </a:r>
            <a:r>
              <a:rPr lang="en-US" altLang="en-US" sz="2400" dirty="0">
                <a:latin typeface="Times New Roman" panose="02020603050405020304" pitchFamily="18" charset="0"/>
                <a:cs typeface="Times New Roman" panose="02020603050405020304" pitchFamily="18" charset="0"/>
              </a:rPr>
              <a:t>satisfaction important component of life satisfaction</a:t>
            </a:r>
          </a:p>
          <a:p>
            <a:pPr lvl="1" eaLnBrk="1" hangingPunct="1">
              <a:lnSpc>
                <a:spcPct val="90000"/>
              </a:lnSpc>
            </a:pPr>
            <a:r>
              <a:rPr lang="en-US" altLang="en-US" dirty="0" smtClean="0">
                <a:latin typeface="Times New Roman" panose="02020603050405020304" pitchFamily="18" charset="0"/>
                <a:cs typeface="Times New Roman" panose="02020603050405020304" pitchFamily="18" charset="0"/>
              </a:rPr>
              <a:t>Spillover: Satisfaction in one area spills over in other area</a:t>
            </a:r>
          </a:p>
          <a:p>
            <a:pPr lvl="1" eaLnBrk="1" hangingPunct="1">
              <a:lnSpc>
                <a:spcPct val="90000"/>
              </a:lnSpc>
            </a:pPr>
            <a:r>
              <a:rPr lang="en-US" altLang="en-US" dirty="0" smtClean="0">
                <a:latin typeface="Times New Roman" panose="02020603050405020304" pitchFamily="18" charset="0"/>
                <a:cs typeface="Times New Roman" panose="02020603050405020304" pitchFamily="18" charset="0"/>
              </a:rPr>
              <a:t>Compensation: Dissatisfaction in one area may be compensated for other.</a:t>
            </a:r>
          </a:p>
          <a:p>
            <a:pPr lvl="1" eaLnBrk="1" hangingPunct="1">
              <a:lnSpc>
                <a:spcPct val="90000"/>
              </a:lnSpc>
            </a:pPr>
            <a:r>
              <a:rPr lang="en-US" altLang="en-US" dirty="0" smtClean="0">
                <a:latin typeface="Times New Roman" panose="02020603050405020304" pitchFamily="18" charset="0"/>
                <a:cs typeface="Times New Roman" panose="02020603050405020304" pitchFamily="18" charset="0"/>
              </a:rPr>
              <a:t>Segmentation: People compartmentalize their life satisfaction in one area has no relation with other.</a:t>
            </a:r>
          </a:p>
          <a:p>
            <a:pPr lvl="1" eaLnBrk="1" hangingPunct="1">
              <a:lnSpc>
                <a:spcPct val="90000"/>
              </a:lnSpc>
            </a:pPr>
            <a:endParaRPr lang="en-US" altLang="en-US" sz="2000" dirty="0"/>
          </a:p>
        </p:txBody>
      </p:sp>
    </p:spTree>
    <p:extLst>
      <p:ext uri="{BB962C8B-B14F-4D97-AF65-F5344CB8AC3E}">
        <p14:creationId xmlns:p14="http://schemas.microsoft.com/office/powerpoint/2010/main" val="10272144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7383" y="807395"/>
            <a:ext cx="10515600" cy="5846223"/>
          </a:xfrm>
        </p:spPr>
        <p:txBody>
          <a:bodyPr/>
          <a:lstStyle/>
          <a:p>
            <a:r>
              <a:rPr lang="en-US" dirty="0" smtClean="0"/>
              <a:t>What is job satisfaction, Facets and overall approach</a:t>
            </a:r>
          </a:p>
          <a:p>
            <a:r>
              <a:rPr lang="en-US" dirty="0" smtClean="0"/>
              <a:t>Cultural values : Individualism/collectivism, masculinity, power distance, uncertainty avoidance.</a:t>
            </a:r>
          </a:p>
          <a:p>
            <a:r>
              <a:rPr lang="en-US" dirty="0" smtClean="0"/>
              <a:t>Assessment: JIG,MSQ.JDI</a:t>
            </a:r>
          </a:p>
          <a:p>
            <a:r>
              <a:rPr lang="en-US" dirty="0" smtClean="0"/>
              <a:t>Antecedents of job satisfaction:</a:t>
            </a:r>
          </a:p>
          <a:p>
            <a:pPr lvl="1"/>
            <a:r>
              <a:rPr lang="en-US" dirty="0" smtClean="0"/>
              <a:t>Environmental: Characteristics of job, pay, justice </a:t>
            </a:r>
          </a:p>
          <a:p>
            <a:pPr lvl="1"/>
            <a:r>
              <a:rPr lang="en-US" dirty="0" smtClean="0"/>
              <a:t>Personal: Personality, gender, age, culture, cognitive ability</a:t>
            </a:r>
          </a:p>
          <a:p>
            <a:r>
              <a:rPr lang="en-US" dirty="0" smtClean="0"/>
              <a:t>Person job fit approach and Growth needs index</a:t>
            </a:r>
          </a:p>
          <a:p>
            <a:r>
              <a:rPr lang="en-US" dirty="0" smtClean="0"/>
              <a:t>Effects of job dissatisfaction</a:t>
            </a:r>
          </a:p>
          <a:p>
            <a:pPr lvl="1"/>
            <a:r>
              <a:rPr lang="en-US" dirty="0" smtClean="0"/>
              <a:t>Turnover/quitting, absence, health and well being, life satisfaction</a:t>
            </a:r>
          </a:p>
          <a:p>
            <a:endParaRPr lang="en-US" dirty="0" smtClean="0"/>
          </a:p>
          <a:p>
            <a:pPr marL="0" indent="0">
              <a:buNone/>
            </a:pPr>
            <a:r>
              <a:rPr lang="en-US" dirty="0" smtClean="0"/>
              <a:t> </a:t>
            </a:r>
          </a:p>
          <a:p>
            <a:endParaRPr lang="en-US" dirty="0"/>
          </a:p>
        </p:txBody>
      </p:sp>
    </p:spTree>
    <p:extLst>
      <p:ext uri="{BB962C8B-B14F-4D97-AF65-F5344CB8AC3E}">
        <p14:creationId xmlns:p14="http://schemas.microsoft.com/office/powerpoint/2010/main" val="13403257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algn="ctr" eaLnBrk="1" hangingPunct="1"/>
            <a:r>
              <a:rPr lang="en-US" altLang="en-US" sz="3600" b="1" dirty="0">
                <a:latin typeface="Times New Roman" panose="02020603050405020304" pitchFamily="18" charset="0"/>
                <a:cs typeface="Times New Roman" panose="02020603050405020304" pitchFamily="18" charset="0"/>
              </a:rPr>
              <a:t>Organizational Commitment</a:t>
            </a:r>
          </a:p>
        </p:txBody>
      </p:sp>
      <p:sp>
        <p:nvSpPr>
          <p:cNvPr id="31747" name="Rectangle 3"/>
          <p:cNvSpPr>
            <a:spLocks noGrp="1" noChangeArrowheads="1"/>
          </p:cNvSpPr>
          <p:nvPr>
            <p:ph type="body" idx="1"/>
          </p:nvPr>
        </p:nvSpPr>
        <p:spPr>
          <a:xfrm>
            <a:off x="700030" y="1564396"/>
            <a:ext cx="10791940" cy="5045724"/>
          </a:xfrm>
        </p:spPr>
        <p:txBody>
          <a:bodyPr>
            <a:normAutofit/>
          </a:bodyPr>
          <a:lstStyle/>
          <a:p>
            <a:pPr marL="0" indent="0" eaLnBrk="1" hangingPunct="1">
              <a:lnSpc>
                <a:spcPct val="90000"/>
              </a:lnSpc>
              <a:buNone/>
            </a:pPr>
            <a:r>
              <a:rPr lang="en-US" altLang="en-US" sz="2400" b="1" dirty="0" smtClean="0">
                <a:latin typeface="Times New Roman" panose="02020603050405020304" pitchFamily="18" charset="0"/>
                <a:cs typeface="Times New Roman" panose="02020603050405020304" pitchFamily="18" charset="0"/>
              </a:rPr>
              <a:t>Focus on Attachment of Individual to the organization.</a:t>
            </a:r>
          </a:p>
          <a:p>
            <a:pPr marL="0" indent="0" eaLnBrk="1" hangingPunct="1">
              <a:lnSpc>
                <a:spcPct val="90000"/>
              </a:lnSpc>
              <a:buNone/>
            </a:pPr>
            <a:r>
              <a:rPr lang="en-US" altLang="en-US" sz="2400" dirty="0" smtClean="0">
                <a:latin typeface="Times New Roman" panose="02020603050405020304" pitchFamily="18" charset="0"/>
                <a:cs typeface="Times New Roman" panose="02020603050405020304" pitchFamily="18" charset="0"/>
              </a:rPr>
              <a:t>Perspective: </a:t>
            </a:r>
          </a:p>
          <a:p>
            <a:pPr marL="0" indent="0">
              <a:buNone/>
            </a:pPr>
            <a:r>
              <a:rPr lang="en-US" altLang="en-US" sz="2400" b="1" dirty="0" smtClean="0">
                <a:latin typeface="Times New Roman" panose="02020603050405020304" pitchFamily="18" charset="0"/>
                <a:cs typeface="Times New Roman" panose="02020603050405020304" pitchFamily="18" charset="0"/>
              </a:rPr>
              <a:t>Global Perspective : </a:t>
            </a:r>
            <a:r>
              <a:rPr lang="en-US" altLang="en-US" sz="2400" dirty="0" smtClean="0">
                <a:latin typeface="Times New Roman" panose="02020603050405020304" pitchFamily="18" charset="0"/>
                <a:cs typeface="Times New Roman" panose="02020603050405020304" pitchFamily="18" charset="0"/>
              </a:rPr>
              <a:t>Based on work by </a:t>
            </a:r>
            <a:r>
              <a:rPr lang="en-US" altLang="en-US" sz="2400" dirty="0" err="1" smtClean="0">
                <a:latin typeface="Times New Roman" panose="02020603050405020304" pitchFamily="18" charset="0"/>
                <a:cs typeface="Times New Roman" panose="02020603050405020304" pitchFamily="18" charset="0"/>
              </a:rPr>
              <a:t>Mowday</a:t>
            </a:r>
            <a:r>
              <a:rPr lang="en-US" altLang="en-US" sz="2400" dirty="0">
                <a:latin typeface="Times New Roman" panose="02020603050405020304" pitchFamily="18" charset="0"/>
                <a:cs typeface="Times New Roman" panose="02020603050405020304" pitchFamily="18" charset="0"/>
              </a:rPr>
              <a:t>, Steers, Porter </a:t>
            </a:r>
            <a:r>
              <a:rPr lang="en-US" altLang="en-US" sz="2400" dirty="0" smtClean="0">
                <a:latin typeface="Times New Roman" panose="02020603050405020304" pitchFamily="18" charset="0"/>
                <a:cs typeface="Times New Roman" panose="02020603050405020304" pitchFamily="18" charset="0"/>
              </a:rPr>
              <a:t>(1979)</a:t>
            </a:r>
          </a:p>
          <a:p>
            <a:pPr marL="0" indent="0">
              <a:buNone/>
            </a:pPr>
            <a:r>
              <a:rPr lang="en-US" altLang="en-US" sz="2400" b="1" dirty="0" smtClean="0">
                <a:latin typeface="Times New Roman" panose="02020603050405020304" pitchFamily="18" charset="0"/>
                <a:cs typeface="Times New Roman" panose="02020603050405020304" pitchFamily="18" charset="0"/>
              </a:rPr>
              <a:t>One </a:t>
            </a:r>
            <a:r>
              <a:rPr lang="en-US" altLang="en-US" sz="2400" b="1" dirty="0">
                <a:latin typeface="Times New Roman" panose="02020603050405020304" pitchFamily="18" charset="0"/>
                <a:cs typeface="Times New Roman" panose="02020603050405020304" pitchFamily="18" charset="0"/>
              </a:rPr>
              <a:t>commitment, three </a:t>
            </a:r>
            <a:r>
              <a:rPr lang="en-US" altLang="en-US" sz="2400" b="1" dirty="0" smtClean="0">
                <a:latin typeface="Times New Roman" panose="02020603050405020304" pitchFamily="18" charset="0"/>
                <a:cs typeface="Times New Roman" panose="02020603050405020304" pitchFamily="18" charset="0"/>
              </a:rPr>
              <a:t>components</a:t>
            </a:r>
            <a:endParaRPr lang="en-US" altLang="en-US" sz="2400" dirty="0" smtClean="0">
              <a:latin typeface="Times New Roman" panose="02020603050405020304" pitchFamily="18" charset="0"/>
              <a:cs typeface="Times New Roman" panose="02020603050405020304" pitchFamily="18" charset="0"/>
            </a:endParaRPr>
          </a:p>
          <a:p>
            <a:pPr lvl="1" eaLnBrk="1" hangingPunct="1">
              <a:lnSpc>
                <a:spcPct val="90000"/>
              </a:lnSpc>
            </a:pPr>
            <a:r>
              <a:rPr lang="en-US" altLang="en-US" dirty="0" smtClean="0">
                <a:latin typeface="Times New Roman" panose="02020603050405020304" pitchFamily="18" charset="0"/>
                <a:cs typeface="Times New Roman" panose="02020603050405020304" pitchFamily="18" charset="0"/>
              </a:rPr>
              <a:t>Acceptance of organization goals</a:t>
            </a:r>
          </a:p>
          <a:p>
            <a:pPr lvl="1" eaLnBrk="1" hangingPunct="1">
              <a:lnSpc>
                <a:spcPct val="90000"/>
              </a:lnSpc>
            </a:pPr>
            <a:r>
              <a:rPr lang="en-US" altLang="en-US" dirty="0" smtClean="0">
                <a:latin typeface="Times New Roman" panose="02020603050405020304" pitchFamily="18" charset="0"/>
                <a:cs typeface="Times New Roman" panose="02020603050405020304" pitchFamily="18" charset="0"/>
              </a:rPr>
              <a:t>Desire to stay with the organization</a:t>
            </a:r>
            <a:endParaRPr lang="en-US" altLang="en-US" dirty="0">
              <a:latin typeface="Times New Roman" panose="02020603050405020304" pitchFamily="18" charset="0"/>
              <a:cs typeface="Times New Roman" panose="02020603050405020304" pitchFamily="18" charset="0"/>
            </a:endParaRPr>
          </a:p>
          <a:p>
            <a:pPr lvl="1" eaLnBrk="1" hangingPunct="1">
              <a:lnSpc>
                <a:spcPct val="90000"/>
              </a:lnSpc>
            </a:pPr>
            <a:r>
              <a:rPr lang="en-US" altLang="en-US" dirty="0">
                <a:latin typeface="Times New Roman" panose="02020603050405020304" pitchFamily="18" charset="0"/>
                <a:cs typeface="Times New Roman" panose="02020603050405020304" pitchFamily="18" charset="0"/>
              </a:rPr>
              <a:t>Willingness to work </a:t>
            </a:r>
            <a:r>
              <a:rPr lang="en-US" altLang="en-US" dirty="0" smtClean="0">
                <a:latin typeface="Times New Roman" panose="02020603050405020304" pitchFamily="18" charset="0"/>
                <a:cs typeface="Times New Roman" panose="02020603050405020304" pitchFamily="18" charset="0"/>
              </a:rPr>
              <a:t>hard</a:t>
            </a:r>
            <a:endParaRPr lang="en-US" altLang="en-US" dirty="0">
              <a:latin typeface="Times New Roman" panose="02020603050405020304" pitchFamily="18" charset="0"/>
              <a:cs typeface="Times New Roman" panose="02020603050405020304" pitchFamily="18" charset="0"/>
            </a:endParaRPr>
          </a:p>
          <a:p>
            <a:pPr marL="0" indent="0" eaLnBrk="1" hangingPunct="1">
              <a:lnSpc>
                <a:spcPct val="90000"/>
              </a:lnSpc>
              <a:buNone/>
            </a:pPr>
            <a:r>
              <a:rPr lang="en-US" altLang="en-US" sz="2400" b="1" dirty="0" smtClean="0">
                <a:latin typeface="Times New Roman" panose="02020603050405020304" pitchFamily="18" charset="0"/>
                <a:cs typeface="Times New Roman" panose="02020603050405020304" pitchFamily="18" charset="0"/>
              </a:rPr>
              <a:t>Three component commitments perspective : </a:t>
            </a:r>
            <a:r>
              <a:rPr lang="en-US" altLang="en-US" sz="2400" dirty="0" smtClean="0">
                <a:latin typeface="Times New Roman" panose="02020603050405020304" pitchFamily="18" charset="0"/>
                <a:cs typeface="Times New Roman" panose="02020603050405020304" pitchFamily="18" charset="0"/>
              </a:rPr>
              <a:t>Meyer and Allen&amp; Smith (1993)</a:t>
            </a:r>
            <a:endParaRPr lang="en-US" altLang="en-US" sz="2400" dirty="0">
              <a:latin typeface="Times New Roman" panose="02020603050405020304" pitchFamily="18" charset="0"/>
              <a:cs typeface="Times New Roman" panose="02020603050405020304" pitchFamily="18" charset="0"/>
            </a:endParaRPr>
          </a:p>
          <a:p>
            <a:pPr lvl="1" eaLnBrk="1" hangingPunct="1">
              <a:lnSpc>
                <a:spcPct val="90000"/>
              </a:lnSpc>
            </a:pPr>
            <a:r>
              <a:rPr lang="en-US" altLang="en-US" dirty="0" smtClean="0">
                <a:latin typeface="Times New Roman" panose="02020603050405020304" pitchFamily="18" charset="0"/>
                <a:cs typeface="Times New Roman" panose="02020603050405020304" pitchFamily="18" charset="0"/>
              </a:rPr>
              <a:t>Affective</a:t>
            </a:r>
            <a:r>
              <a:rPr lang="en-US" altLang="en-US" dirty="0">
                <a:latin typeface="Times New Roman" panose="02020603050405020304" pitchFamily="18" charset="0"/>
                <a:cs typeface="Times New Roman" panose="02020603050405020304" pitchFamily="18" charset="0"/>
              </a:rPr>
              <a:t>: Like the </a:t>
            </a:r>
            <a:r>
              <a:rPr lang="en-US" altLang="en-US" dirty="0" smtClean="0">
                <a:latin typeface="Times New Roman" panose="02020603050405020304" pitchFamily="18" charset="0"/>
                <a:cs typeface="Times New Roman" panose="02020603050405020304" pitchFamily="18" charset="0"/>
              </a:rPr>
              <a:t>job, emotional attachment, identifies with organization.</a:t>
            </a:r>
            <a:endParaRPr lang="en-US" altLang="en-US" dirty="0">
              <a:latin typeface="Times New Roman" panose="02020603050405020304" pitchFamily="18" charset="0"/>
              <a:cs typeface="Times New Roman" panose="02020603050405020304" pitchFamily="18" charset="0"/>
            </a:endParaRPr>
          </a:p>
          <a:p>
            <a:pPr lvl="1" eaLnBrk="1" hangingPunct="1">
              <a:lnSpc>
                <a:spcPct val="90000"/>
              </a:lnSpc>
            </a:pPr>
            <a:r>
              <a:rPr lang="en-US" altLang="en-US" dirty="0">
                <a:latin typeface="Times New Roman" panose="02020603050405020304" pitchFamily="18" charset="0"/>
                <a:cs typeface="Times New Roman" panose="02020603050405020304" pitchFamily="18" charset="0"/>
              </a:rPr>
              <a:t>Continuance: Need the </a:t>
            </a:r>
            <a:r>
              <a:rPr lang="en-US" altLang="en-US" dirty="0" smtClean="0">
                <a:latin typeface="Times New Roman" panose="02020603050405020304" pitchFamily="18" charset="0"/>
                <a:cs typeface="Times New Roman" panose="02020603050405020304" pitchFamily="18" charset="0"/>
              </a:rPr>
              <a:t>job, benefits, pension plans, salary, seniority.</a:t>
            </a:r>
            <a:endParaRPr lang="en-US" altLang="en-US" dirty="0">
              <a:latin typeface="Times New Roman" panose="02020603050405020304" pitchFamily="18" charset="0"/>
              <a:cs typeface="Times New Roman" panose="02020603050405020304" pitchFamily="18" charset="0"/>
            </a:endParaRPr>
          </a:p>
          <a:p>
            <a:pPr lvl="1" eaLnBrk="1" hangingPunct="1">
              <a:lnSpc>
                <a:spcPct val="90000"/>
              </a:lnSpc>
            </a:pPr>
            <a:r>
              <a:rPr lang="en-US" altLang="en-US" dirty="0">
                <a:latin typeface="Times New Roman" panose="02020603050405020304" pitchFamily="18" charset="0"/>
                <a:cs typeface="Times New Roman" panose="02020603050405020304" pitchFamily="18" charset="0"/>
              </a:rPr>
              <a:t>Normative: Feel obligated to stay on the </a:t>
            </a:r>
            <a:r>
              <a:rPr lang="en-US" altLang="en-US" dirty="0" smtClean="0">
                <a:latin typeface="Times New Roman" panose="02020603050405020304" pitchFamily="18" charset="0"/>
                <a:cs typeface="Times New Roman" panose="02020603050405020304" pitchFamily="18" charset="0"/>
              </a:rPr>
              <a:t>job, values of employee</a:t>
            </a:r>
            <a:endParaRPr lang="en-US" altLang="en-US" dirty="0">
              <a:latin typeface="Times New Roman" panose="02020603050405020304" pitchFamily="18" charset="0"/>
              <a:cs typeface="Times New Roman" panose="02020603050405020304" pitchFamily="18" charset="0"/>
            </a:endParaRPr>
          </a:p>
          <a:p>
            <a:pPr eaLnBrk="1" hangingPunct="1">
              <a:lnSpc>
                <a:spcPct val="90000"/>
              </a:lnSpc>
            </a:pPr>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99515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31555"/>
          </a:xfrm>
        </p:spPr>
        <p:txBody>
          <a:bodyPr>
            <a:normAutofit/>
          </a:bodyPr>
          <a:lstStyle/>
          <a:p>
            <a:r>
              <a:rPr lang="en-US" altLang="en-US" sz="3600" b="1" dirty="0">
                <a:latin typeface="Times New Roman" panose="02020603050405020304" pitchFamily="18" charset="0"/>
                <a:cs typeface="Times New Roman" panose="02020603050405020304" pitchFamily="18" charset="0"/>
              </a:rPr>
              <a:t>Organizational Commitment</a:t>
            </a:r>
            <a:endParaRPr lang="en-US" sz="3600" dirty="0"/>
          </a:p>
        </p:txBody>
      </p:sp>
      <p:sp>
        <p:nvSpPr>
          <p:cNvPr id="4" name="Rectangle 3"/>
          <p:cNvSpPr/>
          <p:nvPr/>
        </p:nvSpPr>
        <p:spPr>
          <a:xfrm>
            <a:off x="1740666" y="1694043"/>
            <a:ext cx="1423472" cy="616945"/>
          </a:xfrm>
          <a:prstGeom prst="rect">
            <a:avLst/>
          </a:prstGeom>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t>Job</a:t>
            </a:r>
          </a:p>
          <a:p>
            <a:pPr algn="ctr"/>
            <a:r>
              <a:rPr lang="en-US" b="1" dirty="0" smtClean="0"/>
              <a:t>Conditions</a:t>
            </a:r>
            <a:endParaRPr lang="en-US" b="1" dirty="0"/>
          </a:p>
        </p:txBody>
      </p:sp>
      <p:sp>
        <p:nvSpPr>
          <p:cNvPr id="6" name="Rectangle 5"/>
          <p:cNvSpPr/>
          <p:nvPr/>
        </p:nvSpPr>
        <p:spPr>
          <a:xfrm>
            <a:off x="1740665" y="2756403"/>
            <a:ext cx="1423473" cy="616945"/>
          </a:xfrm>
          <a:prstGeom prst="rect">
            <a:avLst/>
          </a:prstGeom>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t>Met</a:t>
            </a:r>
          </a:p>
          <a:p>
            <a:pPr algn="ctr"/>
            <a:r>
              <a:rPr lang="en-US" b="1" dirty="0" smtClean="0"/>
              <a:t>Expectations </a:t>
            </a:r>
            <a:endParaRPr lang="en-US" b="1" dirty="0"/>
          </a:p>
        </p:txBody>
      </p:sp>
      <p:sp>
        <p:nvSpPr>
          <p:cNvPr id="7" name="Rectangle 6"/>
          <p:cNvSpPr/>
          <p:nvPr/>
        </p:nvSpPr>
        <p:spPr>
          <a:xfrm>
            <a:off x="1875164" y="4154377"/>
            <a:ext cx="1288973" cy="616945"/>
          </a:xfrm>
          <a:prstGeom prst="rect">
            <a:avLst/>
          </a:prstGeom>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t>Benefits </a:t>
            </a:r>
          </a:p>
          <a:p>
            <a:pPr algn="ctr"/>
            <a:r>
              <a:rPr lang="en-US" b="1" dirty="0" err="1" smtClean="0"/>
              <a:t>Accured</a:t>
            </a:r>
            <a:endParaRPr lang="en-US" b="1" dirty="0"/>
          </a:p>
        </p:txBody>
      </p:sp>
      <p:sp>
        <p:nvSpPr>
          <p:cNvPr id="8" name="Rectangle 7"/>
          <p:cNvSpPr/>
          <p:nvPr/>
        </p:nvSpPr>
        <p:spPr>
          <a:xfrm>
            <a:off x="1875164" y="5243878"/>
            <a:ext cx="1288973" cy="616945"/>
          </a:xfrm>
          <a:prstGeom prst="rect">
            <a:avLst/>
          </a:prstGeom>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t>Jobs</a:t>
            </a:r>
          </a:p>
          <a:p>
            <a:pPr algn="ctr"/>
            <a:r>
              <a:rPr lang="en-US" b="1" dirty="0" smtClean="0"/>
              <a:t>Available</a:t>
            </a:r>
            <a:endParaRPr lang="en-US" b="1" dirty="0"/>
          </a:p>
        </p:txBody>
      </p:sp>
      <p:sp>
        <p:nvSpPr>
          <p:cNvPr id="9" name="Rectangle 8"/>
          <p:cNvSpPr/>
          <p:nvPr/>
        </p:nvSpPr>
        <p:spPr>
          <a:xfrm>
            <a:off x="3923844" y="4626933"/>
            <a:ext cx="1540522" cy="616945"/>
          </a:xfrm>
          <a:prstGeom prst="rect">
            <a:avLst/>
          </a:prstGeom>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t>Continuance</a:t>
            </a:r>
          </a:p>
          <a:p>
            <a:pPr algn="ctr"/>
            <a:r>
              <a:rPr lang="en-US" b="1" dirty="0" smtClean="0"/>
              <a:t>Commitment</a:t>
            </a:r>
            <a:endParaRPr lang="en-US" b="1" dirty="0"/>
          </a:p>
        </p:txBody>
      </p:sp>
      <p:sp>
        <p:nvSpPr>
          <p:cNvPr id="10" name="Rectangle 9"/>
          <p:cNvSpPr/>
          <p:nvPr/>
        </p:nvSpPr>
        <p:spPr>
          <a:xfrm>
            <a:off x="3829281" y="2177709"/>
            <a:ext cx="1491866" cy="616945"/>
          </a:xfrm>
          <a:prstGeom prst="rect">
            <a:avLst/>
          </a:prstGeom>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t>Affective</a:t>
            </a:r>
          </a:p>
          <a:p>
            <a:pPr algn="ctr"/>
            <a:r>
              <a:rPr lang="en-US" b="1" dirty="0" smtClean="0"/>
              <a:t>Commitment</a:t>
            </a:r>
            <a:endParaRPr lang="en-US" b="1" dirty="0"/>
          </a:p>
        </p:txBody>
      </p:sp>
      <p:sp>
        <p:nvSpPr>
          <p:cNvPr id="11" name="Rectangle 10"/>
          <p:cNvSpPr/>
          <p:nvPr/>
        </p:nvSpPr>
        <p:spPr>
          <a:xfrm>
            <a:off x="9512375" y="2858324"/>
            <a:ext cx="1499901" cy="616945"/>
          </a:xfrm>
          <a:prstGeom prst="rect">
            <a:avLst/>
          </a:prstGeom>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t>Normative</a:t>
            </a:r>
          </a:p>
          <a:p>
            <a:pPr algn="ctr"/>
            <a:r>
              <a:rPr lang="en-US" b="1" dirty="0" smtClean="0"/>
              <a:t>Commitment</a:t>
            </a:r>
            <a:endParaRPr lang="en-US" b="1" dirty="0"/>
          </a:p>
        </p:txBody>
      </p:sp>
      <p:sp>
        <p:nvSpPr>
          <p:cNvPr id="13" name="Rectangle 12"/>
          <p:cNvSpPr/>
          <p:nvPr/>
        </p:nvSpPr>
        <p:spPr>
          <a:xfrm>
            <a:off x="7522225" y="3537432"/>
            <a:ext cx="1288973" cy="616945"/>
          </a:xfrm>
          <a:prstGeom prst="rect">
            <a:avLst/>
          </a:prstGeom>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t>Felt</a:t>
            </a:r>
          </a:p>
          <a:p>
            <a:pPr algn="ctr"/>
            <a:r>
              <a:rPr lang="en-US" b="1" dirty="0" smtClean="0"/>
              <a:t>Obligations</a:t>
            </a:r>
            <a:endParaRPr lang="en-US" b="1" dirty="0"/>
          </a:p>
        </p:txBody>
      </p:sp>
      <p:sp>
        <p:nvSpPr>
          <p:cNvPr id="14" name="Rectangle 13"/>
          <p:cNvSpPr/>
          <p:nvPr/>
        </p:nvSpPr>
        <p:spPr>
          <a:xfrm>
            <a:off x="7522225" y="2447930"/>
            <a:ext cx="1288973" cy="616945"/>
          </a:xfrm>
          <a:prstGeom prst="rect">
            <a:avLst/>
          </a:prstGeom>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t>Personal</a:t>
            </a:r>
          </a:p>
          <a:p>
            <a:pPr algn="ctr"/>
            <a:r>
              <a:rPr lang="en-US" b="1" dirty="0" smtClean="0"/>
              <a:t>Values</a:t>
            </a:r>
            <a:endParaRPr lang="en-US" b="1" dirty="0"/>
          </a:p>
        </p:txBody>
      </p:sp>
      <p:cxnSp>
        <p:nvCxnSpPr>
          <p:cNvPr id="16" name="Straight Arrow Connector 15"/>
          <p:cNvCxnSpPr/>
          <p:nvPr/>
        </p:nvCxnSpPr>
        <p:spPr>
          <a:xfrm>
            <a:off x="3294043" y="1983036"/>
            <a:ext cx="440675" cy="32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273846" y="2603336"/>
            <a:ext cx="460872" cy="394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323653" y="4566879"/>
            <a:ext cx="440675" cy="32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283944" y="5187179"/>
            <a:ext cx="460872" cy="363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8946957" y="3301154"/>
            <a:ext cx="429659" cy="472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8908859" y="2739970"/>
            <a:ext cx="467757" cy="350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6207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altLang="en-US" sz="3600" b="1" dirty="0">
                <a:latin typeface="Times New Roman" panose="02020603050405020304" pitchFamily="18" charset="0"/>
                <a:cs typeface="Times New Roman" panose="02020603050405020304" pitchFamily="18" charset="0"/>
              </a:rPr>
              <a:t>Organizational</a:t>
            </a:r>
            <a:r>
              <a:rPr lang="en-US" altLang="en-US" sz="3200" b="1" dirty="0">
                <a:latin typeface="Times New Roman" panose="02020603050405020304" pitchFamily="18" charset="0"/>
                <a:cs typeface="Times New Roman" panose="02020603050405020304" pitchFamily="18" charset="0"/>
              </a:rPr>
              <a:t> </a:t>
            </a:r>
            <a:r>
              <a:rPr lang="en-US" altLang="en-US" sz="3200" b="1" dirty="0" smtClean="0">
                <a:latin typeface="Times New Roman" panose="02020603050405020304" pitchFamily="18" charset="0"/>
                <a:cs typeface="Times New Roman" panose="02020603050405020304" pitchFamily="18" charset="0"/>
              </a:rPr>
              <a:t>Commitment- Assessment</a:t>
            </a:r>
            <a:endParaRPr lang="en-US"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400" dirty="0" smtClean="0">
                <a:latin typeface="Times New Roman" panose="02020603050405020304" pitchFamily="18" charset="0"/>
                <a:cs typeface="Times New Roman" panose="02020603050405020304" pitchFamily="18" charset="0"/>
              </a:rPr>
              <a:t>Measured with self report scales like those used in job satisfaction.</a:t>
            </a:r>
          </a:p>
          <a:p>
            <a:r>
              <a:rPr lang="en-US" sz="2400" dirty="0" smtClean="0">
                <a:latin typeface="Times New Roman" panose="02020603050405020304" pitchFamily="18" charset="0"/>
                <a:cs typeface="Times New Roman" panose="02020603050405020304" pitchFamily="18" charset="0"/>
              </a:rPr>
              <a:t>Most Popular scale developed by </a:t>
            </a:r>
            <a:r>
              <a:rPr lang="en-US" sz="2400" dirty="0" err="1" smtClean="0">
                <a:latin typeface="Times New Roman" panose="02020603050405020304" pitchFamily="18" charset="0"/>
                <a:cs typeface="Times New Roman" panose="02020603050405020304" pitchFamily="18" charset="0"/>
              </a:rPr>
              <a:t>Mowday</a:t>
            </a:r>
            <a:r>
              <a:rPr lang="en-US" sz="2400" dirty="0" smtClean="0">
                <a:latin typeface="Times New Roman" panose="02020603050405020304" pitchFamily="18" charset="0"/>
                <a:cs typeface="Times New Roman" panose="02020603050405020304" pitchFamily="18" charset="0"/>
              </a:rPr>
              <a:t> (1979)which taps three aspects of commitment and combined they indicate global commitment.</a:t>
            </a:r>
          </a:p>
          <a:p>
            <a:pPr lvl="2"/>
            <a:r>
              <a:rPr lang="en-US" altLang="en-US" dirty="0">
                <a:latin typeface="Times New Roman" panose="02020603050405020304" pitchFamily="18" charset="0"/>
                <a:cs typeface="Times New Roman" panose="02020603050405020304" pitchFamily="18" charset="0"/>
              </a:rPr>
              <a:t>Acceptance of organization goals</a:t>
            </a:r>
          </a:p>
          <a:p>
            <a:pPr lvl="2"/>
            <a:r>
              <a:rPr lang="en-US" altLang="en-US" dirty="0">
                <a:latin typeface="Times New Roman" panose="02020603050405020304" pitchFamily="18" charset="0"/>
                <a:cs typeface="Times New Roman" panose="02020603050405020304" pitchFamily="18" charset="0"/>
              </a:rPr>
              <a:t>Intention to stay on the job</a:t>
            </a:r>
          </a:p>
          <a:p>
            <a:pPr lvl="2"/>
            <a:r>
              <a:rPr lang="en-US" altLang="en-US" dirty="0">
                <a:latin typeface="Times New Roman" panose="02020603050405020304" pitchFamily="18" charset="0"/>
                <a:cs typeface="Times New Roman" panose="02020603050405020304" pitchFamily="18" charset="0"/>
              </a:rPr>
              <a:t>Willingness to work </a:t>
            </a:r>
            <a:r>
              <a:rPr lang="en-US" altLang="en-US" dirty="0" smtClean="0">
                <a:latin typeface="Times New Roman" panose="02020603050405020304" pitchFamily="18" charset="0"/>
                <a:cs typeface="Times New Roman" panose="02020603050405020304" pitchFamily="18" charset="0"/>
              </a:rPr>
              <a:t>hard</a:t>
            </a:r>
            <a:endParaRPr lang="en-US"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Meyer(1993) developed scale which produces separate scores on three types of commitments.</a:t>
            </a:r>
            <a:endParaRPr lang="en-US" sz="2400" b="1" dirty="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Research by Hackett, </a:t>
            </a:r>
            <a:r>
              <a:rPr lang="en-IN" sz="2400" dirty="0" err="1" smtClean="0">
                <a:latin typeface="Times New Roman" panose="02020603050405020304" pitchFamily="18" charset="0"/>
                <a:cs typeface="Times New Roman" panose="02020603050405020304" pitchFamily="18" charset="0"/>
              </a:rPr>
              <a:t>Bycio</a:t>
            </a:r>
            <a:r>
              <a:rPr lang="en-IN" sz="2400" dirty="0" smtClean="0">
                <a:latin typeface="Times New Roman" panose="02020603050405020304" pitchFamily="18" charset="0"/>
                <a:cs typeface="Times New Roman" panose="02020603050405020304" pitchFamily="18" charset="0"/>
              </a:rPr>
              <a:t> and </a:t>
            </a:r>
            <a:r>
              <a:rPr lang="en-IN" sz="2400" dirty="0" err="1" smtClean="0">
                <a:latin typeface="Times New Roman" panose="02020603050405020304" pitchFamily="18" charset="0"/>
                <a:cs typeface="Times New Roman" panose="02020603050405020304" pitchFamily="18" charset="0"/>
              </a:rPr>
              <a:t>Hausdorf</a:t>
            </a:r>
            <a:r>
              <a:rPr lang="en-IN" sz="2400" dirty="0" smtClean="0">
                <a:latin typeface="Times New Roman" panose="02020603050405020304" pitchFamily="18" charset="0"/>
                <a:cs typeface="Times New Roman" panose="02020603050405020304" pitchFamily="18" charset="0"/>
              </a:rPr>
              <a:t> (1994)noted that </a:t>
            </a:r>
            <a:r>
              <a:rPr lang="en-IN" sz="2400" dirty="0" err="1" smtClean="0">
                <a:latin typeface="Times New Roman" panose="02020603050405020304" pitchFamily="18" charset="0"/>
                <a:cs typeface="Times New Roman" panose="02020603050405020304" pitchFamily="18" charset="0"/>
              </a:rPr>
              <a:t>Mowday</a:t>
            </a:r>
            <a:r>
              <a:rPr lang="en-IN" sz="2400" dirty="0" smtClean="0">
                <a:latin typeface="Times New Roman" panose="02020603050405020304" pitchFamily="18" charset="0"/>
                <a:cs typeface="Times New Roman" panose="02020603050405020304" pitchFamily="18" charset="0"/>
              </a:rPr>
              <a:t> scale mainly assess affective commitment but not with the continuance and normative subscales.</a:t>
            </a:r>
            <a:endParaRPr lang="en-US"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603593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normAutofit/>
          </a:bodyPr>
          <a:lstStyle/>
          <a:p>
            <a:r>
              <a:rPr lang="en-US" altLang="en-US" sz="3600" b="1" dirty="0">
                <a:latin typeface="Times New Roman" panose="02020603050405020304" pitchFamily="18" charset="0"/>
                <a:cs typeface="Times New Roman" panose="02020603050405020304" pitchFamily="18" charset="0"/>
              </a:rPr>
              <a:t>Organizational Commitment- </a:t>
            </a:r>
            <a:r>
              <a:rPr lang="en-US" altLang="en-US" sz="3600" dirty="0" smtClean="0"/>
              <a:t> </a:t>
            </a:r>
            <a:r>
              <a:rPr lang="en-US" altLang="en-US" sz="3600" b="1" dirty="0">
                <a:latin typeface="Times New Roman" panose="02020603050405020304" pitchFamily="18" charset="0"/>
                <a:cs typeface="Times New Roman" panose="02020603050405020304" pitchFamily="18" charset="0"/>
              </a:rPr>
              <a:t>Other Variables</a:t>
            </a:r>
          </a:p>
        </p:txBody>
      </p:sp>
      <p:sp>
        <p:nvSpPr>
          <p:cNvPr id="32771" name="Rectangle 3"/>
          <p:cNvSpPr>
            <a:spLocks noGrp="1" noChangeArrowheads="1"/>
          </p:cNvSpPr>
          <p:nvPr>
            <p:ph type="body" idx="1"/>
          </p:nvPr>
        </p:nvSpPr>
        <p:spPr/>
        <p:txBody>
          <a:bodyPr>
            <a:normAutofit/>
          </a:bodyPr>
          <a:lstStyle/>
          <a:p>
            <a:pPr eaLnBrk="1" hangingPunct="1"/>
            <a:r>
              <a:rPr lang="en-US" altLang="en-US" sz="2400" dirty="0">
                <a:latin typeface="Times New Roman" panose="02020603050405020304" pitchFamily="18" charset="0"/>
                <a:cs typeface="Times New Roman" panose="02020603050405020304" pitchFamily="18" charset="0"/>
              </a:rPr>
              <a:t>Similar correlations as job satisfaction</a:t>
            </a:r>
          </a:p>
          <a:p>
            <a:pPr eaLnBrk="1" hangingPunct="1"/>
            <a:r>
              <a:rPr lang="en-US" altLang="en-US" sz="2400" dirty="0">
                <a:latin typeface="Times New Roman" panose="02020603050405020304" pitchFamily="18" charset="0"/>
                <a:cs typeface="Times New Roman" panose="02020603050405020304" pitchFamily="18" charset="0"/>
              </a:rPr>
              <a:t>High commitment associated </a:t>
            </a:r>
            <a:r>
              <a:rPr lang="en-US" altLang="en-US" sz="2400" dirty="0" smtClean="0">
                <a:latin typeface="Times New Roman" panose="02020603050405020304" pitchFamily="18" charset="0"/>
                <a:cs typeface="Times New Roman" panose="02020603050405020304" pitchFamily="18" charset="0"/>
              </a:rPr>
              <a:t>with</a:t>
            </a:r>
            <a:endParaRPr lang="en-US" altLang="en-US" sz="2400" dirty="0">
              <a:latin typeface="Times New Roman" panose="02020603050405020304" pitchFamily="18" charset="0"/>
              <a:cs typeface="Times New Roman" panose="02020603050405020304" pitchFamily="18" charset="0"/>
            </a:endParaRPr>
          </a:p>
          <a:p>
            <a:pPr lvl="2"/>
            <a:r>
              <a:rPr lang="en-US" altLang="en-US" dirty="0">
                <a:latin typeface="Times New Roman" panose="02020603050405020304" pitchFamily="18" charset="0"/>
                <a:cs typeface="Times New Roman" panose="02020603050405020304" pitchFamily="18" charset="0"/>
              </a:rPr>
              <a:t>High job scope</a:t>
            </a:r>
          </a:p>
          <a:p>
            <a:pPr lvl="2"/>
            <a:r>
              <a:rPr lang="en-US" altLang="en-US" dirty="0">
                <a:latin typeface="Times New Roman" panose="02020603050405020304" pitchFamily="18" charset="0"/>
                <a:cs typeface="Times New Roman" panose="02020603050405020304" pitchFamily="18" charset="0"/>
              </a:rPr>
              <a:t>High job satisfaction</a:t>
            </a:r>
          </a:p>
          <a:p>
            <a:pPr lvl="2"/>
            <a:r>
              <a:rPr lang="en-US" altLang="en-US" dirty="0">
                <a:latin typeface="Times New Roman" panose="02020603050405020304" pitchFamily="18" charset="0"/>
                <a:cs typeface="Times New Roman" panose="02020603050405020304" pitchFamily="18" charset="0"/>
              </a:rPr>
              <a:t>Low job </a:t>
            </a:r>
            <a:r>
              <a:rPr lang="en-US" altLang="en-US" dirty="0" smtClean="0">
                <a:latin typeface="Times New Roman" panose="02020603050405020304" pitchFamily="18" charset="0"/>
                <a:cs typeface="Times New Roman" panose="02020603050405020304" pitchFamily="18" charset="0"/>
              </a:rPr>
              <a:t>stressors</a:t>
            </a:r>
          </a:p>
          <a:p>
            <a:pPr lvl="2"/>
            <a:r>
              <a:rPr lang="en-IN" altLang="en-US" dirty="0" smtClean="0">
                <a:latin typeface="Times New Roman" panose="02020603050405020304" pitchFamily="18" charset="0"/>
                <a:cs typeface="Times New Roman" panose="02020603050405020304" pitchFamily="18" charset="0"/>
              </a:rPr>
              <a:t>Organisational Justice </a:t>
            </a:r>
          </a:p>
          <a:p>
            <a:r>
              <a:rPr lang="en-IN" altLang="en-US" sz="2400" dirty="0" smtClean="0">
                <a:latin typeface="Times New Roman" panose="02020603050405020304" pitchFamily="18" charset="0"/>
                <a:cs typeface="Times New Roman" panose="02020603050405020304" pitchFamily="18" charset="0"/>
              </a:rPr>
              <a:t>Turnover is associated with commitment, those Low commitment would likely to switch more jobs than those with high commitment.</a:t>
            </a:r>
            <a:endParaRPr lang="en-US" altLang="en-US" sz="2400" dirty="0" smtClean="0">
              <a:latin typeface="Times New Roman" panose="02020603050405020304" pitchFamily="18" charset="0"/>
              <a:cs typeface="Times New Roman" panose="02020603050405020304" pitchFamily="18" charset="0"/>
            </a:endParaRPr>
          </a:p>
          <a:p>
            <a:r>
              <a:rPr lang="en-IN" altLang="en-US" sz="2400" dirty="0" smtClean="0">
                <a:latin typeface="Times New Roman" panose="02020603050405020304" pitchFamily="18" charset="0"/>
                <a:cs typeface="Times New Roman" panose="02020603050405020304" pitchFamily="18" charset="0"/>
              </a:rPr>
              <a:t>Meyer developed the idea of occupational commitment which concerns the occupation or profession rather than particular organization.</a:t>
            </a:r>
            <a:endParaRPr lang="en-US" altLang="en-US" sz="2400" dirty="0" smtClean="0">
              <a:latin typeface="Times New Roman" panose="02020603050405020304" pitchFamily="18" charset="0"/>
              <a:cs typeface="Times New Roman" panose="02020603050405020304" pitchFamily="18" charset="0"/>
            </a:endParaRPr>
          </a:p>
          <a:p>
            <a:pPr lvl="1" eaLnBrk="1" hangingPunct="1"/>
            <a:endParaRPr lang="en-US" altLang="en-US" dirty="0">
              <a:latin typeface="Times New Roman" panose="02020603050405020304" pitchFamily="18" charset="0"/>
              <a:cs typeface="Times New Roman" panose="02020603050405020304" pitchFamily="18" charset="0"/>
            </a:endParaRPr>
          </a:p>
          <a:p>
            <a:pPr lvl="1" eaLnBrk="1" hangingPunct="1"/>
            <a:endParaRPr lang="en-US"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25876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838200" y="377317"/>
            <a:ext cx="10515600" cy="1325563"/>
          </a:xfrm>
        </p:spPr>
        <p:txBody>
          <a:bodyPr>
            <a:normAutofit fontScale="90000"/>
          </a:bodyPr>
          <a:lstStyle/>
          <a:p>
            <a:r>
              <a:rPr lang="en-US" altLang="en-US" sz="3600" b="1" dirty="0">
                <a:latin typeface="Times New Roman" panose="02020603050405020304" pitchFamily="18" charset="0"/>
                <a:cs typeface="Times New Roman" panose="02020603050405020304" pitchFamily="18" charset="0"/>
              </a:rPr>
              <a:t>Emotions and </a:t>
            </a:r>
            <a:r>
              <a:rPr lang="en-US" altLang="en-US" sz="3600" b="1" dirty="0" smtClean="0">
                <a:latin typeface="Times New Roman" panose="02020603050405020304" pitchFamily="18" charset="0"/>
                <a:cs typeface="Times New Roman" panose="02020603050405020304" pitchFamily="18" charset="0"/>
              </a:rPr>
              <a:t>Work</a:t>
            </a:r>
            <a:br>
              <a:rPr lang="en-US" altLang="en-US" sz="3600" b="1" dirty="0" smtClean="0">
                <a:latin typeface="Times New Roman" panose="02020603050405020304" pitchFamily="18" charset="0"/>
                <a:cs typeface="Times New Roman" panose="02020603050405020304" pitchFamily="18" charset="0"/>
              </a:rPr>
            </a:br>
            <a:r>
              <a:rPr lang="en-US" altLang="en-US" sz="3200" dirty="0">
                <a:latin typeface="Times New Roman" panose="02020603050405020304" pitchFamily="18" charset="0"/>
                <a:cs typeface="Times New Roman" panose="02020603050405020304" pitchFamily="18" charset="0"/>
              </a:rPr>
              <a:t>T</a:t>
            </a:r>
            <a:r>
              <a:rPr lang="en-US" sz="3200" dirty="0" smtClean="0">
                <a:latin typeface="Times New Roman" panose="02020603050405020304" pitchFamily="18" charset="0"/>
                <a:cs typeface="Times New Roman" panose="02020603050405020304" pitchFamily="18" charset="0"/>
              </a:rPr>
              <a:t>he </a:t>
            </a:r>
            <a:r>
              <a:rPr lang="en-US" sz="3200" dirty="0">
                <a:latin typeface="Times New Roman" panose="02020603050405020304" pitchFamily="18" charset="0"/>
                <a:cs typeface="Times New Roman" panose="02020603050405020304" pitchFamily="18" charset="0"/>
              </a:rPr>
              <a:t>word </a:t>
            </a:r>
            <a:r>
              <a:rPr lang="en-US" sz="3200" i="1" dirty="0">
                <a:latin typeface="Times New Roman" panose="02020603050405020304" pitchFamily="18" charset="0"/>
                <a:cs typeface="Times New Roman" panose="02020603050405020304" pitchFamily="18" charset="0"/>
              </a:rPr>
              <a:t>emotion</a:t>
            </a:r>
            <a:r>
              <a:rPr lang="en-US" sz="3200" dirty="0">
                <a:latin typeface="Times New Roman" panose="02020603050405020304" pitchFamily="18" charset="0"/>
                <a:cs typeface="Times New Roman" panose="02020603050405020304" pitchFamily="18" charset="0"/>
              </a:rPr>
              <a:t> comes from a French term meaning “to stir up.</a:t>
            </a:r>
            <a:endParaRPr lang="en-US" altLang="en-US" sz="2400" b="1" dirty="0">
              <a:latin typeface="Times New Roman" panose="02020603050405020304" pitchFamily="18" charset="0"/>
              <a:cs typeface="Times New Roman" panose="02020603050405020304" pitchFamily="18" charset="0"/>
            </a:endParaRPr>
          </a:p>
        </p:txBody>
      </p:sp>
      <p:sp>
        <p:nvSpPr>
          <p:cNvPr id="33795" name="Rectangle 3"/>
          <p:cNvSpPr>
            <a:spLocks noGrp="1" noChangeArrowheads="1"/>
          </p:cNvSpPr>
          <p:nvPr>
            <p:ph type="body" idx="1"/>
          </p:nvPr>
        </p:nvSpPr>
        <p:spPr>
          <a:xfrm>
            <a:off x="316992" y="1572768"/>
            <a:ext cx="11036808" cy="5193792"/>
          </a:xfrm>
        </p:spPr>
        <p:txBody>
          <a:bodyPr/>
          <a:lstStyle/>
          <a:p>
            <a:pPr eaLnBrk="1" hangingPunct="1"/>
            <a:r>
              <a:rPr lang="en-US" altLang="en-US" sz="2400" dirty="0" smtClean="0"/>
              <a:t>Job is important component of life not only providing necessities but also sense of purpose ,People react emotionally at workplace. </a:t>
            </a:r>
          </a:p>
          <a:p>
            <a:pPr eaLnBrk="1" hangingPunct="1"/>
            <a:r>
              <a:rPr lang="en-US" altLang="en-US" sz="2400" dirty="0" smtClean="0"/>
              <a:t>Emotion is defined as a short intense feeling resulting from some event</a:t>
            </a:r>
          </a:p>
          <a:p>
            <a:pPr eaLnBrk="1" hangingPunct="1"/>
            <a:r>
              <a:rPr lang="en-US" altLang="en-US" sz="2400" dirty="0" smtClean="0"/>
              <a:t>Emotion </a:t>
            </a:r>
            <a:r>
              <a:rPr lang="en-US" altLang="en-US" sz="2400" dirty="0"/>
              <a:t>state: </a:t>
            </a:r>
            <a:r>
              <a:rPr lang="en-US" altLang="en-US" sz="2400" dirty="0" smtClean="0"/>
              <a:t>Immediate experience of a particular emotion </a:t>
            </a:r>
            <a:endParaRPr lang="en-US" altLang="en-US" sz="2400" dirty="0"/>
          </a:p>
          <a:p>
            <a:pPr eaLnBrk="1" hangingPunct="1"/>
            <a:r>
              <a:rPr lang="en-US" altLang="en-US" sz="2400" dirty="0"/>
              <a:t>Emotion mood: How you have been feeling </a:t>
            </a:r>
            <a:r>
              <a:rPr lang="en-US" altLang="en-US" sz="2400" dirty="0" smtClean="0"/>
              <a:t>lately.</a:t>
            </a:r>
          </a:p>
          <a:p>
            <a:pPr eaLnBrk="1" hangingPunct="1"/>
            <a:endParaRPr lang="en-US" altLang="en-US" sz="2400" dirty="0"/>
          </a:p>
        </p:txBody>
      </p:sp>
      <p:sp>
        <p:nvSpPr>
          <p:cNvPr id="4" name="Flowchart: Alternate Process 3"/>
          <p:cNvSpPr/>
          <p:nvPr/>
        </p:nvSpPr>
        <p:spPr>
          <a:xfrm>
            <a:off x="1094232" y="3834384"/>
            <a:ext cx="3886200" cy="2819400"/>
          </a:xfrm>
          <a:prstGeom prst="flowChartAlternateProcess">
            <a:avLst/>
          </a:prstGeom>
          <a:solidFill>
            <a:schemeClr val="bg1"/>
          </a:solidFill>
          <a:ln w="38100" cap="rnd" cmpd="sng" algn="ctr">
            <a:solidFill>
              <a:schemeClr val="accent1"/>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3">
            <a:schemeClr val="lt1"/>
          </a:lnRef>
          <a:fillRef idx="1">
            <a:schemeClr val="accent1"/>
          </a:fillRef>
          <a:effectRef idx="1">
            <a:schemeClr val="accent1"/>
          </a:effectRef>
          <a:fontRef idx="minor">
            <a:schemeClr val="lt1"/>
          </a:fontRef>
        </p:style>
        <p:txBody>
          <a:bodyPr tIns="0" rIns="182880" bIns="91440" anchor="ctr"/>
          <a:lstStyle/>
          <a:p>
            <a:pPr algn="ctr">
              <a:defRPr/>
            </a:pPr>
            <a:r>
              <a:rPr lang="en-US" sz="2800" b="1" dirty="0">
                <a:solidFill>
                  <a:schemeClr val="tx1"/>
                </a:solidFill>
              </a:rPr>
              <a:t>Emotions</a:t>
            </a:r>
            <a:endParaRPr lang="en-US" sz="1600" b="1" dirty="0">
              <a:solidFill>
                <a:schemeClr val="tx1"/>
              </a:solidFill>
            </a:endParaRPr>
          </a:p>
          <a:p>
            <a:pPr>
              <a:defRPr/>
            </a:pPr>
            <a:r>
              <a:rPr lang="en-US" sz="1600" b="1" i="1" dirty="0">
                <a:solidFill>
                  <a:schemeClr val="tx1"/>
                </a:solidFill>
              </a:rPr>
              <a:t>“</a:t>
            </a:r>
            <a:r>
              <a:rPr lang="en-US" sz="1600" i="1" dirty="0">
                <a:solidFill>
                  <a:schemeClr val="tx1"/>
                </a:solidFill>
              </a:rPr>
              <a:t>I was really angry when Prof</a:t>
            </a:r>
            <a:r>
              <a:rPr lang="en-US" sz="1600" i="1" dirty="0" smtClean="0">
                <a:solidFill>
                  <a:schemeClr val="tx1"/>
                </a:solidFill>
              </a:rPr>
              <a:t>. he </a:t>
            </a:r>
            <a:r>
              <a:rPr lang="en-US" sz="1600" i="1" dirty="0">
                <a:solidFill>
                  <a:schemeClr val="tx1"/>
                </a:solidFill>
              </a:rPr>
              <a:t>criticized my presentation”</a:t>
            </a:r>
          </a:p>
          <a:p>
            <a:pPr>
              <a:buFont typeface="Arial" pitchFamily="34" charset="0"/>
              <a:buChar char="•"/>
              <a:defRPr/>
            </a:pPr>
            <a:r>
              <a:rPr lang="en-US" sz="1600" dirty="0">
                <a:solidFill>
                  <a:schemeClr val="tx1"/>
                </a:solidFill>
              </a:rPr>
              <a:t>Identified with a source, cause</a:t>
            </a:r>
          </a:p>
          <a:p>
            <a:pPr>
              <a:buFont typeface="Arial" pitchFamily="34" charset="0"/>
              <a:buChar char="•"/>
              <a:defRPr/>
            </a:pPr>
            <a:r>
              <a:rPr lang="en-US" sz="1600" dirty="0">
                <a:solidFill>
                  <a:schemeClr val="tx1"/>
                </a:solidFill>
              </a:rPr>
              <a:t>Tend to be brief, episodic</a:t>
            </a:r>
          </a:p>
          <a:p>
            <a:pPr>
              <a:buFont typeface="Arial" pitchFamily="34" charset="0"/>
              <a:buChar char="•"/>
              <a:defRPr/>
            </a:pPr>
            <a:r>
              <a:rPr lang="en-US" sz="1600" dirty="0">
                <a:solidFill>
                  <a:schemeClr val="tx1"/>
                </a:solidFill>
              </a:rPr>
              <a:t>Many forms and types</a:t>
            </a:r>
          </a:p>
          <a:p>
            <a:pPr>
              <a:buFont typeface="Arial" pitchFamily="34" charset="0"/>
              <a:buChar char="•"/>
              <a:defRPr/>
            </a:pPr>
            <a:r>
              <a:rPr lang="en-US" sz="1600" dirty="0">
                <a:solidFill>
                  <a:schemeClr val="tx1"/>
                </a:solidFill>
              </a:rPr>
              <a:t>Action oriented; link to behavior</a:t>
            </a:r>
          </a:p>
          <a:p>
            <a:pPr>
              <a:buFont typeface="Arial" pitchFamily="34" charset="0"/>
              <a:buChar char="•"/>
              <a:defRPr/>
            </a:pPr>
            <a:r>
              <a:rPr lang="en-US" sz="1600" dirty="0">
                <a:solidFill>
                  <a:schemeClr val="tx1"/>
                </a:solidFill>
              </a:rPr>
              <a:t>Can turn into a mood</a:t>
            </a:r>
          </a:p>
        </p:txBody>
      </p:sp>
      <p:sp>
        <p:nvSpPr>
          <p:cNvPr id="7" name="Flowchart: Alternate Process 6"/>
          <p:cNvSpPr/>
          <p:nvPr/>
        </p:nvSpPr>
        <p:spPr>
          <a:xfrm>
            <a:off x="6096000" y="3834384"/>
            <a:ext cx="3886200" cy="2667000"/>
          </a:xfrm>
          <a:prstGeom prst="flowChartAlternateProcess">
            <a:avLst/>
          </a:prstGeom>
          <a:solidFill>
            <a:schemeClr val="bg1"/>
          </a:solidFill>
          <a:ln w="38100" cap="rnd" cmpd="sng" algn="ctr">
            <a:solidFill>
              <a:schemeClr val="accent1"/>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3">
            <a:schemeClr val="lt1"/>
          </a:lnRef>
          <a:fillRef idx="1">
            <a:schemeClr val="accent1"/>
          </a:fillRef>
          <a:effectRef idx="1">
            <a:schemeClr val="accent1"/>
          </a:effectRef>
          <a:fontRef idx="minor">
            <a:schemeClr val="lt1"/>
          </a:fontRef>
        </p:style>
        <p:txBody>
          <a:bodyPr lIns="0" tIns="0" rIns="0" bIns="0" anchor="ctr"/>
          <a:lstStyle/>
          <a:p>
            <a:pPr algn="ctr">
              <a:defRPr/>
            </a:pPr>
            <a:r>
              <a:rPr lang="en-US" sz="2800" b="1" dirty="0">
                <a:solidFill>
                  <a:schemeClr val="tx1"/>
                </a:solidFill>
              </a:rPr>
              <a:t>Moods</a:t>
            </a:r>
          </a:p>
          <a:p>
            <a:pPr algn="ctr">
              <a:defRPr/>
            </a:pPr>
            <a:r>
              <a:rPr lang="en-US" sz="1600" b="1" i="1" dirty="0">
                <a:solidFill>
                  <a:schemeClr val="tx1"/>
                </a:solidFill>
              </a:rPr>
              <a:t>“</a:t>
            </a:r>
            <a:r>
              <a:rPr lang="en-US" sz="1600" i="1" dirty="0">
                <a:solidFill>
                  <a:schemeClr val="tx1"/>
                </a:solidFill>
              </a:rPr>
              <a:t>Oh, I just don’t have the energy to do much today.  I’ve felt down al</a:t>
            </a:r>
            <a:r>
              <a:rPr lang="en-US" sz="1600" dirty="0">
                <a:solidFill>
                  <a:schemeClr val="tx1"/>
                </a:solidFill>
              </a:rPr>
              <a:t>l week.”</a:t>
            </a:r>
          </a:p>
          <a:p>
            <a:pPr>
              <a:buFont typeface="Arial" pitchFamily="34" charset="0"/>
              <a:buChar char="•"/>
              <a:defRPr/>
            </a:pPr>
            <a:r>
              <a:rPr lang="en-US" sz="1600" dirty="0">
                <a:solidFill>
                  <a:schemeClr val="tx1"/>
                </a:solidFill>
              </a:rPr>
              <a:t>Hard to identify cause</a:t>
            </a:r>
          </a:p>
          <a:p>
            <a:pPr>
              <a:buFont typeface="Arial" pitchFamily="34" charset="0"/>
              <a:buChar char="•"/>
              <a:defRPr/>
            </a:pPr>
            <a:r>
              <a:rPr lang="en-US" sz="1600" dirty="0">
                <a:solidFill>
                  <a:schemeClr val="tx1"/>
                </a:solidFill>
              </a:rPr>
              <a:t>Can be long lasting</a:t>
            </a:r>
          </a:p>
          <a:p>
            <a:pPr>
              <a:buFont typeface="Arial" pitchFamily="34" charset="0"/>
              <a:buChar char="•"/>
              <a:defRPr/>
            </a:pPr>
            <a:r>
              <a:rPr lang="en-US" sz="1600" dirty="0">
                <a:solidFill>
                  <a:schemeClr val="tx1"/>
                </a:solidFill>
              </a:rPr>
              <a:t>Either positive or negative</a:t>
            </a:r>
          </a:p>
          <a:p>
            <a:pPr>
              <a:buFont typeface="Arial" pitchFamily="34" charset="0"/>
              <a:buChar char="•"/>
              <a:defRPr/>
            </a:pPr>
            <a:r>
              <a:rPr lang="en-US" sz="1600" dirty="0">
                <a:solidFill>
                  <a:schemeClr val="tx1"/>
                </a:solidFill>
              </a:rPr>
              <a:t>More cerebral; less action oriented</a:t>
            </a:r>
          </a:p>
          <a:p>
            <a:pPr>
              <a:buFont typeface="Arial" pitchFamily="34" charset="0"/>
              <a:buChar char="•"/>
              <a:defRPr/>
            </a:pPr>
            <a:r>
              <a:rPr lang="en-US" sz="1600" dirty="0">
                <a:solidFill>
                  <a:schemeClr val="tx1"/>
                </a:solidFill>
              </a:rPr>
              <a:t>Can influence emotion</a:t>
            </a:r>
          </a:p>
        </p:txBody>
      </p:sp>
    </p:spTree>
    <p:extLst>
      <p:ext uri="{BB962C8B-B14F-4D97-AF65-F5344CB8AC3E}">
        <p14:creationId xmlns:p14="http://schemas.microsoft.com/office/powerpoint/2010/main" val="1499944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b="1" dirty="0">
                <a:latin typeface="Times New Roman" panose="02020603050405020304" pitchFamily="18" charset="0"/>
                <a:cs typeface="Times New Roman" panose="02020603050405020304" pitchFamily="18" charset="0"/>
              </a:rPr>
              <a:t>Emotions and </a:t>
            </a:r>
            <a:r>
              <a:rPr lang="en-US" altLang="en-US" sz="3600" b="1" dirty="0" smtClean="0">
                <a:latin typeface="Times New Roman" panose="02020603050405020304" pitchFamily="18" charset="0"/>
                <a:cs typeface="Times New Roman" panose="02020603050405020304" pitchFamily="18" charset="0"/>
              </a:rPr>
              <a:t>Work-</a:t>
            </a:r>
            <a:endParaRPr lang="en-US" sz="3600" dirty="0"/>
          </a:p>
        </p:txBody>
      </p:sp>
      <p:sp>
        <p:nvSpPr>
          <p:cNvPr id="3" name="Content Placeholder 2"/>
          <p:cNvSpPr>
            <a:spLocks noGrp="1"/>
          </p:cNvSpPr>
          <p:nvPr>
            <p:ph idx="1"/>
          </p:nvPr>
        </p:nvSpPr>
        <p:spPr/>
        <p:txBody>
          <a:bodyPr>
            <a:normAutofit/>
          </a:bodyPr>
          <a:lstStyle/>
          <a:p>
            <a:pPr marL="0" indent="0">
              <a:buNone/>
            </a:pPr>
            <a:r>
              <a:rPr lang="en-US" sz="3200" b="1" dirty="0" smtClean="0">
                <a:latin typeface="Times New Roman" panose="02020603050405020304" pitchFamily="18" charset="0"/>
                <a:cs typeface="Times New Roman" panose="02020603050405020304" pitchFamily="18" charset="0"/>
              </a:rPr>
              <a:t>Causes and consequences</a:t>
            </a:r>
          </a:p>
          <a:p>
            <a:pPr marL="0" indent="0">
              <a:buNone/>
            </a:pPr>
            <a:r>
              <a:rPr lang="en-US" dirty="0"/>
              <a:t>Not everyone reacts to the same situation in the same </a:t>
            </a:r>
            <a:r>
              <a:rPr lang="en-US" dirty="0" smtClean="0"/>
              <a:t>way</a:t>
            </a:r>
            <a:r>
              <a:rPr lang="en-US" sz="2400" dirty="0" smtClean="0">
                <a:latin typeface="Times New Roman" panose="02020603050405020304" pitchFamily="18" charset="0"/>
                <a:cs typeface="Times New Roman" panose="02020603050405020304" pitchFamily="18" charset="0"/>
              </a:rPr>
              <a:t>. </a:t>
            </a:r>
          </a:p>
          <a:p>
            <a:r>
              <a:rPr lang="en-US" b="1" dirty="0" smtClean="0">
                <a:latin typeface="Times New Roman" panose="02020603050405020304" pitchFamily="18" charset="0"/>
                <a:cs typeface="Times New Roman" panose="02020603050405020304" pitchFamily="18" charset="0"/>
              </a:rPr>
              <a:t>Positive emotions </a:t>
            </a:r>
            <a:r>
              <a:rPr lang="en-US" sz="2400" dirty="0" smtClean="0">
                <a:latin typeface="Times New Roman" panose="02020603050405020304" pitchFamily="18" charset="0"/>
                <a:cs typeface="Times New Roman" panose="02020603050405020304" pitchFamily="18" charset="0"/>
              </a:rPr>
              <a:t>such </a:t>
            </a:r>
            <a:r>
              <a:rPr lang="en-US" sz="2400" dirty="0">
                <a:latin typeface="Times New Roman" panose="02020603050405020304" pitchFamily="18" charset="0"/>
                <a:cs typeface="Times New Roman" panose="02020603050405020304" pitchFamily="18" charset="0"/>
              </a:rPr>
              <a:t>as joy, love, and surprise result from our reaction to desired </a:t>
            </a:r>
            <a:r>
              <a:rPr lang="en-US" sz="2400" dirty="0" smtClean="0">
                <a:latin typeface="Times New Roman" panose="02020603050405020304" pitchFamily="18" charset="0"/>
                <a:cs typeface="Times New Roman" panose="02020603050405020304" pitchFamily="18" charset="0"/>
              </a:rPr>
              <a:t>events. They can be stimulated by positive atmosphere at work, rewards and nature of job.</a:t>
            </a:r>
          </a:p>
          <a:p>
            <a:r>
              <a:rPr lang="en-US" sz="2400" dirty="0" smtClean="0">
                <a:latin typeface="Times New Roman" panose="02020603050405020304" pitchFamily="18" charset="0"/>
                <a:cs typeface="Times New Roman" panose="02020603050405020304" pitchFamily="18" charset="0"/>
              </a:rPr>
              <a:t>Positive emotional state can make difficult challenges more achievable </a:t>
            </a:r>
          </a:p>
          <a:p>
            <a:r>
              <a:rPr lang="en-US" b="1" dirty="0" smtClean="0">
                <a:latin typeface="Times New Roman" panose="02020603050405020304" pitchFamily="18" charset="0"/>
                <a:cs typeface="Times New Roman" panose="02020603050405020304" pitchFamily="18" charset="0"/>
              </a:rPr>
              <a:t>Negative emotions</a:t>
            </a:r>
            <a:r>
              <a:rPr lang="en-US" sz="2400" dirty="0" smtClean="0">
                <a:latin typeface="Times New Roman" panose="02020603050405020304" pitchFamily="18" charset="0"/>
                <a:cs typeface="Times New Roman" panose="02020603050405020304" pitchFamily="18" charset="0"/>
              </a:rPr>
              <a:t> such as anger fear sadness can result from undesired events. Things which are stressful and aversive at work can produce negative </a:t>
            </a:r>
            <a:r>
              <a:rPr lang="en-US" sz="2400" dirty="0">
                <a:latin typeface="Times New Roman" panose="02020603050405020304" pitchFamily="18" charset="0"/>
                <a:cs typeface="Times New Roman" panose="02020603050405020304" pitchFamily="18" charset="0"/>
              </a:rPr>
              <a:t>emotions. E.g. juggling conflicting demands, time pressure, work pressure unfair treatment.</a:t>
            </a:r>
          </a:p>
          <a:p>
            <a:endParaRPr lang="en-US" sz="2400" dirty="0" smtClean="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01734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 </a:t>
            </a:r>
            <a:r>
              <a:rPr lang="en-US" altLang="en-US" sz="3600" b="1" dirty="0">
                <a:latin typeface="Times New Roman" panose="02020603050405020304" pitchFamily="18" charset="0"/>
                <a:cs typeface="Times New Roman" panose="02020603050405020304" pitchFamily="18" charset="0"/>
              </a:rPr>
              <a:t>Emotions and </a:t>
            </a:r>
            <a:r>
              <a:rPr lang="en-US" altLang="en-US" sz="3600" b="1" dirty="0" smtClean="0">
                <a:latin typeface="Times New Roman" panose="02020603050405020304" pitchFamily="18" charset="0"/>
                <a:cs typeface="Times New Roman" panose="02020603050405020304" pitchFamily="18" charset="0"/>
              </a:rPr>
              <a:t>Work-</a:t>
            </a:r>
            <a:br>
              <a:rPr lang="en-US" altLang="en-US" sz="3600" b="1" dirty="0" smtClean="0">
                <a:latin typeface="Times New Roman" panose="02020603050405020304" pitchFamily="18" charset="0"/>
                <a:cs typeface="Times New Roman" panose="02020603050405020304" pitchFamily="18" charset="0"/>
              </a:rPr>
            </a:br>
            <a:r>
              <a:rPr lang="en-US" altLang="en-US" sz="3600" b="1" dirty="0" smtClean="0">
                <a:latin typeface="Times New Roman" panose="02020603050405020304" pitchFamily="18" charset="0"/>
                <a:cs typeface="Times New Roman" panose="02020603050405020304" pitchFamily="18" charset="0"/>
              </a:rPr>
              <a:t>Implications for Organization</a:t>
            </a:r>
            <a:endParaRPr lang="en-US" sz="3600" dirty="0"/>
          </a:p>
        </p:txBody>
      </p:sp>
      <p:sp>
        <p:nvSpPr>
          <p:cNvPr id="3" name="Rectangle 2"/>
          <p:cNvSpPr/>
          <p:nvPr/>
        </p:nvSpPr>
        <p:spPr>
          <a:xfrm>
            <a:off x="838200" y="1690688"/>
            <a:ext cx="10402824" cy="5262979"/>
          </a:xfrm>
          <a:prstGeom prst="rect">
            <a:avLst/>
          </a:prstGeom>
        </p:spPr>
        <p:txBody>
          <a:bodyPr wrap="square">
            <a:spAutoFit/>
          </a:bodyPr>
          <a:lstStyle/>
          <a:p>
            <a:r>
              <a:rPr lang="en-US" altLang="en-US" sz="2400" b="1" dirty="0">
                <a:latin typeface="Times New Roman" panose="02020603050405020304" pitchFamily="18" charset="0"/>
                <a:cs typeface="Times New Roman" panose="02020603050405020304" pitchFamily="18" charset="0"/>
              </a:rPr>
              <a:t>Positive emotions: Feeling good</a:t>
            </a:r>
          </a:p>
          <a:p>
            <a:pPr marL="1257300" lvl="2" indent="-342900">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Greater </a:t>
            </a:r>
            <a:r>
              <a:rPr lang="en-US" altLang="en-US" sz="2400" dirty="0" smtClean="0">
                <a:latin typeface="Times New Roman" panose="02020603050405020304" pitchFamily="18" charset="0"/>
                <a:cs typeface="Times New Roman" panose="02020603050405020304" pitchFamily="18" charset="0"/>
              </a:rPr>
              <a:t>creativity</a:t>
            </a:r>
          </a:p>
          <a:p>
            <a:pPr marL="1257300" lvl="2" indent="-342900">
              <a:buFont typeface="Arial" panose="020B0604020202020204" pitchFamily="34" charset="0"/>
              <a:buChar char="•"/>
            </a:pPr>
            <a:r>
              <a:rPr lang="en-US" altLang="en-US" sz="2400" dirty="0" smtClean="0">
                <a:latin typeface="Times New Roman" panose="02020603050405020304" pitchFamily="18" charset="0"/>
                <a:cs typeface="Times New Roman" panose="02020603050405020304" pitchFamily="18" charset="0"/>
              </a:rPr>
              <a:t>Higher </a:t>
            </a:r>
            <a:r>
              <a:rPr lang="en-US" altLang="en-US" sz="2400" dirty="0">
                <a:latin typeface="Times New Roman" panose="02020603050405020304" pitchFamily="18" charset="0"/>
                <a:cs typeface="Times New Roman" panose="02020603050405020304" pitchFamily="18" charset="0"/>
              </a:rPr>
              <a:t>job </a:t>
            </a:r>
            <a:r>
              <a:rPr lang="en-US" altLang="en-US" sz="2400" dirty="0" smtClean="0">
                <a:latin typeface="Times New Roman" panose="02020603050405020304" pitchFamily="18" charset="0"/>
                <a:cs typeface="Times New Roman" panose="02020603050405020304" pitchFamily="18" charset="0"/>
              </a:rPr>
              <a:t>satisfaction</a:t>
            </a:r>
          </a:p>
          <a:p>
            <a:pPr marL="1257300" lvl="2" indent="-342900">
              <a:buFont typeface="Arial" panose="020B0604020202020204" pitchFamily="34" charset="0"/>
              <a:buChar char="•"/>
            </a:pPr>
            <a:r>
              <a:rPr lang="en-US" altLang="en-US" sz="2400" dirty="0" smtClean="0">
                <a:latin typeface="Times New Roman" panose="02020603050405020304" pitchFamily="18" charset="0"/>
                <a:cs typeface="Times New Roman" panose="02020603050405020304" pitchFamily="18" charset="0"/>
              </a:rPr>
              <a:t>More </a:t>
            </a:r>
            <a:r>
              <a:rPr lang="en-US" altLang="en-US" sz="2400" dirty="0">
                <a:latin typeface="Times New Roman" panose="02020603050405020304" pitchFamily="18" charset="0"/>
                <a:cs typeface="Times New Roman" panose="02020603050405020304" pitchFamily="18" charset="0"/>
              </a:rPr>
              <a:t>contextual </a:t>
            </a:r>
            <a:r>
              <a:rPr lang="en-US" altLang="en-US" sz="2400" dirty="0" smtClean="0">
                <a:latin typeface="Times New Roman" panose="02020603050405020304" pitchFamily="18" charset="0"/>
                <a:cs typeface="Times New Roman" panose="02020603050405020304" pitchFamily="18" charset="0"/>
              </a:rPr>
              <a:t>performance(Volunteering to do extra work, need not associated with nature job )</a:t>
            </a:r>
          </a:p>
          <a:p>
            <a:pPr marL="1257300" lvl="2" indent="-342900">
              <a:buFont typeface="Arial" panose="020B0604020202020204" pitchFamily="34" charset="0"/>
              <a:buChar char="•"/>
            </a:pPr>
            <a:r>
              <a:rPr lang="en-IN" altLang="en-US" sz="2400" dirty="0" smtClean="0">
                <a:latin typeface="Times New Roman" panose="02020603050405020304" pitchFamily="18" charset="0"/>
                <a:cs typeface="Times New Roman" panose="02020603050405020304" pitchFamily="18" charset="0"/>
              </a:rPr>
              <a:t>Better job performance</a:t>
            </a:r>
            <a:endParaRPr lang="en-US" altLang="en-US" sz="2400" dirty="0">
              <a:latin typeface="Times New Roman" panose="02020603050405020304" pitchFamily="18" charset="0"/>
              <a:cs typeface="Times New Roman" panose="02020603050405020304" pitchFamily="18" charset="0"/>
            </a:endParaRPr>
          </a:p>
          <a:p>
            <a:r>
              <a:rPr lang="en-US" altLang="en-US" sz="2400" b="1" dirty="0">
                <a:latin typeface="Times New Roman" panose="02020603050405020304" pitchFamily="18" charset="0"/>
                <a:cs typeface="Times New Roman" panose="02020603050405020304" pitchFamily="18" charset="0"/>
              </a:rPr>
              <a:t>Negative emotions: Feeling </a:t>
            </a:r>
            <a:r>
              <a:rPr lang="en-US" altLang="en-US" sz="2400" b="1" dirty="0" smtClean="0">
                <a:latin typeface="Times New Roman" panose="02020603050405020304" pitchFamily="18" charset="0"/>
                <a:cs typeface="Times New Roman" panose="02020603050405020304" pitchFamily="18" charset="0"/>
              </a:rPr>
              <a:t>bad</a:t>
            </a:r>
          </a:p>
          <a:p>
            <a:pPr marL="1257300" lvl="2" indent="-342900">
              <a:buFont typeface="Arial" panose="020B0604020202020204" pitchFamily="34" charset="0"/>
              <a:buChar char="•"/>
            </a:pPr>
            <a:r>
              <a:rPr lang="en-US" altLang="en-US" sz="2400" dirty="0" smtClean="0">
                <a:latin typeface="Times New Roman" panose="02020603050405020304" pitchFamily="18" charset="0"/>
                <a:cs typeface="Times New Roman" panose="02020603050405020304" pitchFamily="18" charset="0"/>
              </a:rPr>
              <a:t>Lower job satisfaction</a:t>
            </a:r>
          </a:p>
          <a:p>
            <a:pPr marL="1257300" lvl="2" indent="-342900">
              <a:buFont typeface="Arial" panose="020B0604020202020204" pitchFamily="34" charset="0"/>
              <a:buChar char="•"/>
            </a:pPr>
            <a:r>
              <a:rPr lang="en-US" altLang="en-US" sz="2400" dirty="0" smtClean="0">
                <a:latin typeface="Times New Roman" panose="02020603050405020304" pitchFamily="18" charset="0"/>
                <a:cs typeface="Times New Roman" panose="02020603050405020304" pitchFamily="18" charset="0"/>
              </a:rPr>
              <a:t>Higher absence</a:t>
            </a:r>
          </a:p>
          <a:p>
            <a:pPr marL="1257300" lvl="2" indent="-342900">
              <a:buFont typeface="Arial" panose="020B0604020202020204" pitchFamily="34" charset="0"/>
              <a:buChar char="•"/>
            </a:pPr>
            <a:r>
              <a:rPr lang="en-US" altLang="en-US" sz="2400" dirty="0" smtClean="0">
                <a:latin typeface="Times New Roman" panose="02020603050405020304" pitchFamily="18" charset="0"/>
                <a:cs typeface="Times New Roman" panose="02020603050405020304" pitchFamily="18" charset="0"/>
              </a:rPr>
              <a:t>More turnover</a:t>
            </a:r>
          </a:p>
          <a:p>
            <a:endParaRPr lang="en-IN" altLang="en-US" sz="2400" dirty="0" smtClean="0">
              <a:latin typeface="Times New Roman" panose="02020603050405020304" pitchFamily="18" charset="0"/>
              <a:cs typeface="Times New Roman" panose="02020603050405020304" pitchFamily="18" charset="0"/>
            </a:endParaRPr>
          </a:p>
          <a:p>
            <a:r>
              <a:rPr lang="en-IN" altLang="en-US" sz="2400" dirty="0" smtClean="0">
                <a:latin typeface="Times New Roman" panose="02020603050405020304" pitchFamily="18" charset="0"/>
                <a:cs typeface="Times New Roman" panose="02020603050405020304" pitchFamily="18" charset="0"/>
              </a:rPr>
              <a:t>Emotions Linked with counterproductive work behaviour ( For </a:t>
            </a:r>
            <a:r>
              <a:rPr lang="en-IN" altLang="en-US" sz="2400" dirty="0" err="1" smtClean="0">
                <a:latin typeface="Times New Roman" panose="02020603050405020304" pitchFamily="18" charset="0"/>
                <a:cs typeface="Times New Roman" panose="02020603050405020304" pitchFamily="18" charset="0"/>
              </a:rPr>
              <a:t>e.g</a:t>
            </a:r>
            <a:r>
              <a:rPr lang="en-IN" altLang="en-US" sz="2400" dirty="0" smtClean="0">
                <a:latin typeface="Times New Roman" panose="02020603050405020304" pitchFamily="18" charset="0"/>
                <a:cs typeface="Times New Roman" panose="02020603050405020304" pitchFamily="18" charset="0"/>
              </a:rPr>
              <a:t> verbal aggression towards colleague, with holding information purposely)</a:t>
            </a:r>
          </a:p>
          <a:p>
            <a:pPr marL="342900" indent="-342900">
              <a:buFont typeface="Arial" panose="020B0604020202020204" pitchFamily="34" charset="0"/>
              <a:buChar char="•"/>
            </a:pPr>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97546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latin typeface="Times New Roman" panose="02020603050405020304" pitchFamily="18" charset="0"/>
                <a:cs typeface="Times New Roman" panose="02020603050405020304" pitchFamily="18" charset="0"/>
              </a:rPr>
              <a:t>Emotions and Work-</a:t>
            </a:r>
            <a:endParaRPr lang="en-US" dirty="0"/>
          </a:p>
        </p:txBody>
      </p:sp>
      <p:sp>
        <p:nvSpPr>
          <p:cNvPr id="3" name="Content Placeholder 2"/>
          <p:cNvSpPr>
            <a:spLocks noGrp="1"/>
          </p:cNvSpPr>
          <p:nvPr>
            <p:ph idx="1"/>
          </p:nvPr>
        </p:nvSpPr>
        <p:spPr/>
        <p:txBody>
          <a:bodyPr/>
          <a:lstStyle/>
          <a:p>
            <a:pPr marL="0" indent="0">
              <a:buNone/>
            </a:pPr>
            <a:r>
              <a:rPr lang="en-US" b="1" dirty="0"/>
              <a:t>Emotional </a:t>
            </a:r>
            <a:r>
              <a:rPr lang="en-US" b="1" dirty="0" smtClean="0"/>
              <a:t>Contagion/ Spill over effect </a:t>
            </a:r>
            <a:endParaRPr lang="en-US" b="1" dirty="0"/>
          </a:p>
          <a:p>
            <a:r>
              <a:rPr lang="en-US" dirty="0"/>
              <a:t>Both positive and negative emotions can be contagious, with the spillover of negative emotions lasting longer than positive </a:t>
            </a:r>
            <a:r>
              <a:rPr lang="en-US" dirty="0" smtClean="0"/>
              <a:t>emotions</a:t>
            </a:r>
          </a:p>
          <a:p>
            <a:r>
              <a:rPr lang="en-US" dirty="0"/>
              <a:t>Research shows that some people are more susceptible to emotional contagion than others</a:t>
            </a:r>
          </a:p>
        </p:txBody>
      </p:sp>
    </p:spTree>
    <p:extLst>
      <p:ext uri="{BB962C8B-B14F-4D97-AF65-F5344CB8AC3E}">
        <p14:creationId xmlns:p14="http://schemas.microsoft.com/office/powerpoint/2010/main" val="15332771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57655" y="297031"/>
            <a:ext cx="10515600" cy="490909"/>
          </a:xfrm>
        </p:spPr>
        <p:txBody>
          <a:bodyPr>
            <a:noAutofit/>
          </a:bodyPr>
          <a:lstStyle/>
          <a:p>
            <a:pPr algn="ctr" eaLnBrk="1" hangingPunct="1"/>
            <a:r>
              <a:rPr lang="en-US" altLang="en-US" sz="3600" b="1" dirty="0">
                <a:latin typeface="Times New Roman" panose="02020603050405020304" pitchFamily="18" charset="0"/>
                <a:cs typeface="Times New Roman" panose="02020603050405020304" pitchFamily="18" charset="0"/>
              </a:rPr>
              <a:t>Feelings About Work</a:t>
            </a:r>
          </a:p>
        </p:txBody>
      </p:sp>
      <p:sp>
        <p:nvSpPr>
          <p:cNvPr id="20483" name="Rectangle 3"/>
          <p:cNvSpPr>
            <a:spLocks noGrp="1" noChangeArrowheads="1"/>
          </p:cNvSpPr>
          <p:nvPr>
            <p:ph type="body" idx="1"/>
          </p:nvPr>
        </p:nvSpPr>
        <p:spPr>
          <a:xfrm>
            <a:off x="556098" y="1572707"/>
            <a:ext cx="10515600" cy="4351338"/>
          </a:xfrm>
        </p:spPr>
        <p:txBody>
          <a:bodyPr>
            <a:normAutofit/>
          </a:bodyPr>
          <a:lstStyle/>
          <a:p>
            <a:pPr eaLnBrk="1" hangingPunct="1">
              <a:lnSpc>
                <a:spcPct val="150000"/>
              </a:lnSpc>
            </a:pPr>
            <a:r>
              <a:rPr lang="en-US" altLang="en-US" sz="2400" b="1" dirty="0">
                <a:latin typeface="Times New Roman" panose="02020603050405020304" pitchFamily="18" charset="0"/>
                <a:cs typeface="Times New Roman" panose="02020603050405020304" pitchFamily="18" charset="0"/>
              </a:rPr>
              <a:t>Job satisfaction</a:t>
            </a:r>
            <a:r>
              <a:rPr lang="en-US" altLang="en-US" sz="2400" dirty="0">
                <a:latin typeface="Times New Roman" panose="02020603050405020304" pitchFamily="18" charset="0"/>
                <a:cs typeface="Times New Roman" panose="02020603050405020304" pitchFamily="18" charset="0"/>
              </a:rPr>
              <a:t>: Attitude about the job reflecting like/dislike for it and various facets</a:t>
            </a:r>
            <a:r>
              <a:rPr lang="en-US" altLang="en-US" sz="2400" dirty="0" smtClean="0">
                <a:latin typeface="Times New Roman" panose="02020603050405020304" pitchFamily="18" charset="0"/>
                <a:cs typeface="Times New Roman" panose="02020603050405020304" pitchFamily="18" charset="0"/>
              </a:rPr>
              <a:t>.</a:t>
            </a:r>
            <a:endParaRPr lang="en-US" altLang="en-US" sz="2400" dirty="0">
              <a:latin typeface="Times New Roman" panose="02020603050405020304" pitchFamily="18" charset="0"/>
              <a:cs typeface="Times New Roman" panose="02020603050405020304" pitchFamily="18" charset="0"/>
            </a:endParaRPr>
          </a:p>
          <a:p>
            <a:pPr eaLnBrk="1" hangingPunct="1">
              <a:lnSpc>
                <a:spcPct val="150000"/>
              </a:lnSpc>
            </a:pPr>
            <a:r>
              <a:rPr lang="en-US" altLang="en-US" sz="2400" b="1" dirty="0">
                <a:latin typeface="Times New Roman" panose="02020603050405020304" pitchFamily="18" charset="0"/>
                <a:cs typeface="Times New Roman" panose="02020603050405020304" pitchFamily="18" charset="0"/>
              </a:rPr>
              <a:t>Organizational commitment</a:t>
            </a:r>
            <a:r>
              <a:rPr lang="en-US" altLang="en-US" sz="2400" dirty="0">
                <a:latin typeface="Times New Roman" panose="02020603050405020304" pitchFamily="18" charset="0"/>
                <a:cs typeface="Times New Roman" panose="02020603050405020304" pitchFamily="18" charset="0"/>
              </a:rPr>
              <a:t>:  Attachment to the job</a:t>
            </a:r>
            <a:r>
              <a:rPr lang="en-US" altLang="en-US" sz="2400" dirty="0" smtClean="0">
                <a:latin typeface="Times New Roman" panose="02020603050405020304" pitchFamily="18" charset="0"/>
                <a:cs typeface="Times New Roman" panose="02020603050405020304" pitchFamily="18" charset="0"/>
              </a:rPr>
              <a:t>.</a:t>
            </a:r>
            <a:endParaRPr lang="en-US" altLang="en-US" sz="2400" dirty="0">
              <a:latin typeface="Times New Roman" panose="02020603050405020304" pitchFamily="18" charset="0"/>
              <a:cs typeface="Times New Roman" panose="02020603050405020304" pitchFamily="18" charset="0"/>
            </a:endParaRPr>
          </a:p>
          <a:p>
            <a:pPr eaLnBrk="1" hangingPunct="1">
              <a:lnSpc>
                <a:spcPct val="150000"/>
              </a:lnSpc>
            </a:pPr>
            <a:r>
              <a:rPr lang="en-US" altLang="en-US" sz="2400" b="1" dirty="0">
                <a:latin typeface="Times New Roman" panose="02020603050405020304" pitchFamily="18" charset="0"/>
                <a:cs typeface="Times New Roman" panose="02020603050405020304" pitchFamily="18" charset="0"/>
              </a:rPr>
              <a:t>Emotion</a:t>
            </a:r>
            <a:r>
              <a:rPr lang="en-US" altLang="en-US" sz="2400" dirty="0">
                <a:latin typeface="Times New Roman" panose="02020603050405020304" pitchFamily="18" charset="0"/>
                <a:cs typeface="Times New Roman" panose="02020603050405020304" pitchFamily="18" charset="0"/>
              </a:rPr>
              <a:t>: Reaction to a situation that includes both physiological arousal and cognitive appraisal, e.g., anger or anxiety</a:t>
            </a:r>
            <a:r>
              <a:rPr lang="en-US" altLang="en-US" sz="2400" dirty="0"/>
              <a:t>.</a:t>
            </a:r>
            <a:endParaRPr lang="en-US" altLang="en-US" sz="2400" b="1" dirty="0"/>
          </a:p>
        </p:txBody>
      </p:sp>
    </p:spTree>
    <p:extLst>
      <p:ext uri="{BB962C8B-B14F-4D97-AF65-F5344CB8AC3E}">
        <p14:creationId xmlns:p14="http://schemas.microsoft.com/office/powerpoint/2010/main" val="41473974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838200" y="174625"/>
            <a:ext cx="10515600" cy="777875"/>
          </a:xfrm>
        </p:spPr>
        <p:txBody>
          <a:bodyPr>
            <a:normAutofit/>
          </a:bodyPr>
          <a:lstStyle/>
          <a:p>
            <a:pPr algn="ctr" eaLnBrk="1" hangingPunct="1"/>
            <a:r>
              <a:rPr lang="en-US" altLang="en-US" sz="3600" b="1" dirty="0">
                <a:latin typeface="Times New Roman" panose="02020603050405020304" pitchFamily="18" charset="0"/>
                <a:cs typeface="Times New Roman" panose="02020603050405020304" pitchFamily="18" charset="0"/>
              </a:rPr>
              <a:t>Emotional Labor</a:t>
            </a:r>
          </a:p>
        </p:txBody>
      </p:sp>
      <p:sp>
        <p:nvSpPr>
          <p:cNvPr id="34819" name="Rectangle 3"/>
          <p:cNvSpPr>
            <a:spLocks noGrp="1" noChangeArrowheads="1"/>
          </p:cNvSpPr>
          <p:nvPr>
            <p:ph type="body" idx="1"/>
          </p:nvPr>
        </p:nvSpPr>
        <p:spPr>
          <a:xfrm>
            <a:off x="361950" y="1095578"/>
            <a:ext cx="11449050" cy="5486400"/>
          </a:xfrm>
        </p:spPr>
        <p:txBody>
          <a:bodyPr>
            <a:normAutofit fontScale="92500" lnSpcReduction="10000"/>
          </a:bodyPr>
          <a:lstStyle/>
          <a:p>
            <a:pPr marL="0" indent="0" eaLnBrk="1" hangingPunct="1">
              <a:buNone/>
            </a:pPr>
            <a:r>
              <a:rPr lang="en-IN" altLang="en-US" b="1" dirty="0">
                <a:latin typeface="Times New Roman" panose="02020603050405020304" pitchFamily="18" charset="0"/>
                <a:cs typeface="Times New Roman" panose="02020603050405020304" pitchFamily="18" charset="0"/>
              </a:rPr>
              <a:t>E</a:t>
            </a:r>
            <a:r>
              <a:rPr lang="en-IN" altLang="en-US" b="1" dirty="0" smtClean="0">
                <a:latin typeface="Times New Roman" panose="02020603050405020304" pitchFamily="18" charset="0"/>
                <a:cs typeface="Times New Roman" panose="02020603050405020304" pitchFamily="18" charset="0"/>
              </a:rPr>
              <a:t>motional labour </a:t>
            </a:r>
            <a:r>
              <a:rPr lang="en-IN" altLang="en-US" dirty="0" smtClean="0">
                <a:latin typeface="Times New Roman" panose="02020603050405020304" pitchFamily="18" charset="0"/>
                <a:cs typeface="Times New Roman" panose="02020603050405020304" pitchFamily="18" charset="0"/>
              </a:rPr>
              <a:t>refers to the regulation of feelings and expression for organisational purposes</a:t>
            </a:r>
          </a:p>
          <a:p>
            <a:pPr marL="0" indent="0" eaLnBrk="1" hangingPunct="1">
              <a:buNone/>
            </a:pPr>
            <a:r>
              <a:rPr lang="en-IN" altLang="en-US" dirty="0">
                <a:latin typeface="Times New Roman" panose="02020603050405020304" pitchFamily="18" charset="0"/>
                <a:cs typeface="Times New Roman" panose="02020603050405020304" pitchFamily="18" charset="0"/>
              </a:rPr>
              <a:t>R</a:t>
            </a:r>
            <a:r>
              <a:rPr lang="en-IN" altLang="en-US" dirty="0" smtClean="0">
                <a:latin typeface="Times New Roman" panose="02020603050405020304" pitchFamily="18" charset="0"/>
                <a:cs typeface="Times New Roman" panose="02020603050405020304" pitchFamily="18" charset="0"/>
              </a:rPr>
              <a:t>equired expression of certain behaviour at work is called </a:t>
            </a:r>
            <a:r>
              <a:rPr lang="en-IN" altLang="en-US" b="1" dirty="0" smtClean="0">
                <a:latin typeface="Times New Roman" panose="02020603050405020304" pitchFamily="18" charset="0"/>
                <a:cs typeface="Times New Roman" panose="02020603050405020304" pitchFamily="18" charset="0"/>
              </a:rPr>
              <a:t>emotional labour.</a:t>
            </a:r>
            <a:endParaRPr lang="en-US" alt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Three major </a:t>
            </a:r>
            <a:r>
              <a:rPr lang="en-US" dirty="0" smtClean="0">
                <a:latin typeface="Times New Roman" panose="02020603050405020304" pitchFamily="18" charset="0"/>
                <a:cs typeface="Times New Roman" panose="02020603050405020304" pitchFamily="18" charset="0"/>
              </a:rPr>
              <a:t>levels of emotional </a:t>
            </a:r>
            <a:r>
              <a:rPr lang="en-US" dirty="0">
                <a:latin typeface="Times New Roman" panose="02020603050405020304" pitchFamily="18" charset="0"/>
                <a:cs typeface="Times New Roman" panose="02020603050405020304" pitchFamily="18" charset="0"/>
              </a:rPr>
              <a:t>labor have been identified.</a:t>
            </a:r>
            <a:endParaRPr lang="en-US" altLang="en-US" dirty="0" smtClean="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US" sz="2800" b="1" dirty="0" smtClean="0">
                <a:latin typeface="Times New Roman" panose="02020603050405020304" pitchFamily="18" charset="0"/>
                <a:cs typeface="Times New Roman" panose="02020603050405020304" pitchFamily="18" charset="0"/>
              </a:rPr>
              <a:t> </a:t>
            </a:r>
            <a:r>
              <a:rPr lang="en-US" sz="2600" b="1" dirty="0">
                <a:latin typeface="Times New Roman" panose="02020603050405020304" pitchFamily="18" charset="0"/>
                <a:cs typeface="Times New Roman" panose="02020603050405020304" pitchFamily="18" charset="0"/>
              </a:rPr>
              <a:t>Surface acting</a:t>
            </a:r>
            <a:r>
              <a:rPr lang="en-US" sz="2600" dirty="0">
                <a:latin typeface="Times New Roman" panose="02020603050405020304" pitchFamily="18" charset="0"/>
                <a:cs typeface="Times New Roman" panose="02020603050405020304" pitchFamily="18" charset="0"/>
              </a:rPr>
              <a:t> requires an individual to exhibit physical signs, such as smiling, that reflect emotions customers want to </a:t>
            </a:r>
            <a:r>
              <a:rPr lang="en-US" sz="2600" dirty="0" smtClean="0">
                <a:latin typeface="Times New Roman" panose="02020603050405020304" pitchFamily="18" charset="0"/>
                <a:cs typeface="Times New Roman" panose="02020603050405020304" pitchFamily="18" charset="0"/>
              </a:rPr>
              <a:t>experience.</a:t>
            </a:r>
          </a:p>
          <a:p>
            <a:pPr marL="914400" lvl="1" indent="-457200">
              <a:buFont typeface="+mj-lt"/>
              <a:buAutoNum type="arabicPeriod"/>
            </a:pPr>
            <a:r>
              <a:rPr lang="en-US" sz="2600" b="1" dirty="0" smtClean="0">
                <a:latin typeface="Times New Roman" panose="02020603050405020304" pitchFamily="18" charset="0"/>
                <a:cs typeface="Times New Roman" panose="02020603050405020304" pitchFamily="18" charset="0"/>
              </a:rPr>
              <a:t>Deep acting</a:t>
            </a:r>
            <a:r>
              <a:rPr lang="en-US" sz="2600" dirty="0" smtClean="0">
                <a:latin typeface="Times New Roman" panose="02020603050405020304" pitchFamily="18" charset="0"/>
                <a:cs typeface="Times New Roman" panose="02020603050405020304" pitchFamily="18" charset="0"/>
              </a:rPr>
              <a:t> takes surface acting one step further. This time, instead of faking an emotion that a customer may want to see, an employee will actively try to experience the emotion they are displaying. This genuine attempt at empathy helps align the emotions one is experiencing with the emotions one is displaying.</a:t>
            </a:r>
            <a:endParaRPr lang="en-US" sz="2600" dirty="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US" sz="2600" b="1" dirty="0" smtClean="0">
                <a:latin typeface="Times New Roman" panose="02020603050405020304" pitchFamily="18" charset="0"/>
                <a:cs typeface="Times New Roman" panose="02020603050405020304" pitchFamily="18" charset="0"/>
              </a:rPr>
              <a:t>Genuine </a:t>
            </a:r>
            <a:r>
              <a:rPr lang="en-US" sz="2600" b="1" dirty="0">
                <a:latin typeface="Times New Roman" panose="02020603050405020304" pitchFamily="18" charset="0"/>
                <a:cs typeface="Times New Roman" panose="02020603050405020304" pitchFamily="18" charset="0"/>
              </a:rPr>
              <a:t>acting</a:t>
            </a:r>
            <a:r>
              <a:rPr lang="en-US" sz="2600" dirty="0">
                <a:latin typeface="Times New Roman" panose="02020603050405020304" pitchFamily="18" charset="0"/>
                <a:cs typeface="Times New Roman" panose="02020603050405020304" pitchFamily="18" charset="0"/>
              </a:rPr>
              <a:t> occurs when individuals are asked to display emotions that are aligned with their own. If a job requires genuine acting, less emotional labor is required because the actions are consistent with true </a:t>
            </a:r>
            <a:r>
              <a:rPr lang="en-US" sz="2600" dirty="0" smtClean="0">
                <a:latin typeface="Times New Roman" panose="02020603050405020304" pitchFamily="18" charset="0"/>
                <a:cs typeface="Times New Roman" panose="02020603050405020304" pitchFamily="18" charset="0"/>
              </a:rPr>
              <a:t>feelings.</a:t>
            </a:r>
          </a:p>
          <a:p>
            <a:pPr marL="914400" lvl="1" indent="-457200">
              <a:buFont typeface="+mj-lt"/>
              <a:buAutoNum type="arabicPeriod"/>
            </a:pPr>
            <a:r>
              <a:rPr lang="en-US" altLang="en-US" sz="2600" b="1" dirty="0" smtClean="0">
                <a:latin typeface="Times New Roman" panose="02020603050405020304" pitchFamily="18" charset="0"/>
                <a:cs typeface="Times New Roman" panose="02020603050405020304" pitchFamily="18" charset="0"/>
              </a:rPr>
              <a:t>Emotional/</a:t>
            </a:r>
            <a:r>
              <a:rPr lang="en-US" altLang="en-US" sz="2600" b="1" dirty="0" err="1" smtClean="0">
                <a:latin typeface="Times New Roman" panose="02020603050405020304" pitchFamily="18" charset="0"/>
                <a:cs typeface="Times New Roman" panose="02020603050405020304" pitchFamily="18" charset="0"/>
              </a:rPr>
              <a:t>cognative</a:t>
            </a:r>
            <a:r>
              <a:rPr lang="en-US" altLang="en-US" sz="2600" b="1" dirty="0" smtClean="0">
                <a:latin typeface="Times New Roman" panose="02020603050405020304" pitchFamily="18" charset="0"/>
                <a:cs typeface="Times New Roman" panose="02020603050405020304" pitchFamily="18" charset="0"/>
              </a:rPr>
              <a:t>  </a:t>
            </a:r>
            <a:r>
              <a:rPr lang="en-US" altLang="en-US" sz="2600" b="1" dirty="0">
                <a:latin typeface="Times New Roman" panose="02020603050405020304" pitchFamily="18" charset="0"/>
                <a:cs typeface="Times New Roman" panose="02020603050405020304" pitchFamily="18" charset="0"/>
              </a:rPr>
              <a:t>dissonance</a:t>
            </a:r>
            <a:r>
              <a:rPr lang="en-US" altLang="en-US" sz="2600" dirty="0">
                <a:latin typeface="Times New Roman" panose="02020603050405020304" pitchFamily="18" charset="0"/>
                <a:cs typeface="Times New Roman" panose="02020603050405020304" pitchFamily="18" charset="0"/>
              </a:rPr>
              <a:t>: </a:t>
            </a:r>
            <a:r>
              <a:rPr lang="en-US" altLang="en-US" sz="2600" dirty="0" smtClean="0">
                <a:latin typeface="Times New Roman" panose="02020603050405020304" pitchFamily="18" charset="0"/>
                <a:cs typeface="Times New Roman" panose="02020603050405020304" pitchFamily="18" charset="0"/>
              </a:rPr>
              <a:t>I</a:t>
            </a:r>
            <a:r>
              <a:rPr lang="en-US" sz="2600" dirty="0" smtClean="0">
                <a:latin typeface="Times New Roman" panose="02020603050405020304" pitchFamily="18" charset="0"/>
                <a:cs typeface="Times New Roman" panose="02020603050405020304" pitchFamily="18" charset="0"/>
              </a:rPr>
              <a:t>s </a:t>
            </a:r>
            <a:r>
              <a:rPr lang="en-US" sz="2600" dirty="0">
                <a:latin typeface="Times New Roman" panose="02020603050405020304" pitchFamily="18" charset="0"/>
                <a:cs typeface="Times New Roman" panose="02020603050405020304" pitchFamily="18" charset="0"/>
              </a:rPr>
              <a:t>a term that refers to a mismatch among emotions, attitudes, beliefs, and behavior, </a:t>
            </a:r>
            <a:r>
              <a:rPr lang="en-US" altLang="en-US" sz="2600" dirty="0" smtClean="0">
                <a:latin typeface="Times New Roman" panose="02020603050405020304" pitchFamily="18" charset="0"/>
                <a:cs typeface="Times New Roman" panose="02020603050405020304" pitchFamily="18" charset="0"/>
              </a:rPr>
              <a:t>Expressing </a:t>
            </a:r>
            <a:r>
              <a:rPr lang="en-US" altLang="en-US" sz="2600" dirty="0">
                <a:latin typeface="Times New Roman" panose="02020603050405020304" pitchFamily="18" charset="0"/>
                <a:cs typeface="Times New Roman" panose="02020603050405020304" pitchFamily="18" charset="0"/>
              </a:rPr>
              <a:t>emotion you don’t feel</a:t>
            </a:r>
          </a:p>
          <a:p>
            <a:pPr lvl="1" eaLnBrk="1" hangingPunct="1"/>
            <a:endParaRPr lang="en-US" altLang="en-US" sz="2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34707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latin typeface="Times New Roman" panose="02020603050405020304" pitchFamily="18" charset="0"/>
                <a:cs typeface="Times New Roman" panose="02020603050405020304" pitchFamily="18" charset="0"/>
              </a:rPr>
              <a:t>Emotional Labor</a:t>
            </a:r>
            <a:endParaRPr lang="en-US" dirty="0"/>
          </a:p>
        </p:txBody>
      </p:sp>
      <p:pic>
        <p:nvPicPr>
          <p:cNvPr id="4" name="Content Placeholder 3"/>
          <p:cNvPicPr>
            <a:picLocks noGrp="1" noChangeAspect="1"/>
          </p:cNvPicPr>
          <p:nvPr>
            <p:ph idx="1"/>
          </p:nvPr>
        </p:nvPicPr>
        <p:blipFill>
          <a:blip r:embed="rId2"/>
          <a:stretch>
            <a:fillRect/>
          </a:stretch>
        </p:blipFill>
        <p:spPr>
          <a:xfrm>
            <a:off x="5705381" y="758825"/>
            <a:ext cx="5010337" cy="4351338"/>
          </a:xfrm>
          <a:prstGeom prst="rect">
            <a:avLst/>
          </a:prstGeom>
        </p:spPr>
      </p:pic>
      <p:sp>
        <p:nvSpPr>
          <p:cNvPr id="5" name="Rectangle 4"/>
          <p:cNvSpPr/>
          <p:nvPr/>
        </p:nvSpPr>
        <p:spPr>
          <a:xfrm>
            <a:off x="685800" y="2181136"/>
            <a:ext cx="3048000" cy="2585323"/>
          </a:xfrm>
          <a:prstGeom prst="rect">
            <a:avLst/>
          </a:prstGeom>
        </p:spPr>
        <p:txBody>
          <a:bodyPr wrap="square">
            <a:spAutoFit/>
          </a:bodyPr>
          <a:lstStyle/>
          <a:p>
            <a:r>
              <a:rPr lang="en-US" i="1" dirty="0">
                <a:solidFill>
                  <a:srgbClr val="333333"/>
                </a:solidFill>
                <a:latin typeface="Georgia" panose="02040502050405020303" pitchFamily="18" charset="0"/>
              </a:rPr>
              <a:t>When it comes to acting, the closer to the middle of the circle that your actions are, the less emotional labor your job demands. The further away, the more emotional labor the job demands</a:t>
            </a:r>
            <a:r>
              <a:rPr lang="en-US" i="1" dirty="0" smtClean="0">
                <a:solidFill>
                  <a:srgbClr val="333333"/>
                </a:solidFill>
                <a:latin typeface="Georgia" panose="02040502050405020303" pitchFamily="18" charset="0"/>
              </a:rPr>
              <a:t>.</a:t>
            </a:r>
          </a:p>
          <a:p>
            <a:endParaRPr lang="en-US" dirty="0"/>
          </a:p>
        </p:txBody>
      </p:sp>
      <p:sp>
        <p:nvSpPr>
          <p:cNvPr id="6" name="Rectangle 5"/>
          <p:cNvSpPr/>
          <p:nvPr/>
        </p:nvSpPr>
        <p:spPr>
          <a:xfrm>
            <a:off x="5143500" y="5462885"/>
            <a:ext cx="6096000" cy="923330"/>
          </a:xfrm>
          <a:prstGeom prst="rect">
            <a:avLst/>
          </a:prstGeom>
        </p:spPr>
        <p:txBody>
          <a:bodyPr>
            <a:spAutoFit/>
          </a:bodyPr>
          <a:lstStyle/>
          <a:p>
            <a:r>
              <a:rPr lang="en-US" dirty="0">
                <a:solidFill>
                  <a:srgbClr val="333333"/>
                </a:solidFill>
                <a:latin typeface="Georgia" panose="02040502050405020303" pitchFamily="18" charset="0"/>
              </a:rPr>
              <a:t>Research shows that surface acting is related to higher levels of stress and fewer felt positive emotions, while deep acting may lead to less stress</a:t>
            </a:r>
            <a:endParaRPr lang="en-US" dirty="0"/>
          </a:p>
        </p:txBody>
      </p:sp>
    </p:spTree>
    <p:extLst>
      <p:ext uri="{BB962C8B-B14F-4D97-AF65-F5344CB8AC3E}">
        <p14:creationId xmlns:p14="http://schemas.microsoft.com/office/powerpoint/2010/main" val="147855731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altLang="en-US" sz="3600" b="1" dirty="0" smtClean="0">
                <a:latin typeface="Times New Roman" panose="02020603050405020304" pitchFamily="18" charset="0"/>
                <a:cs typeface="Times New Roman" panose="02020603050405020304" pitchFamily="18" charset="0"/>
              </a:rPr>
              <a:t>Emotions Affect Attitudes and behavior at work</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81050" y="1539875"/>
            <a:ext cx="10515600" cy="4351338"/>
          </a:xfrm>
        </p:spPr>
        <p:txBody>
          <a:bodyPr/>
          <a:lstStyle/>
          <a:p>
            <a:r>
              <a:rPr lang="en-US" dirty="0"/>
              <a:t>Emotions shape an individual’s belief about the value of a job, a company, or a team. </a:t>
            </a:r>
            <a:endParaRPr lang="en-US" dirty="0" smtClean="0"/>
          </a:p>
          <a:p>
            <a:r>
              <a:rPr lang="en-US" dirty="0" smtClean="0"/>
              <a:t>Emotions </a:t>
            </a:r>
            <a:r>
              <a:rPr lang="en-US" dirty="0"/>
              <a:t>also affect behaviors at work. Research shows that individuals within your own inner circle are better able to recognize and understand your </a:t>
            </a:r>
            <a:r>
              <a:rPr lang="en-US" dirty="0" smtClean="0"/>
              <a:t>emotions.</a:t>
            </a:r>
          </a:p>
          <a:p>
            <a:r>
              <a:rPr lang="en-US" dirty="0"/>
              <a:t>So, what is the connection between emotions, attitudes, and behaviors at work? This connection may be explained using a theory named </a:t>
            </a:r>
            <a:r>
              <a:rPr lang="en-US" b="1" dirty="0"/>
              <a:t>Affective Events Theory (AET)</a:t>
            </a:r>
            <a:r>
              <a:rPr lang="en-US" dirty="0"/>
              <a:t>. </a:t>
            </a:r>
            <a:endParaRPr lang="en-US" dirty="0" smtClean="0"/>
          </a:p>
          <a:p>
            <a:endParaRPr lang="en-US" dirty="0" smtClean="0"/>
          </a:p>
        </p:txBody>
      </p:sp>
    </p:spTree>
    <p:extLst>
      <p:ext uri="{BB962C8B-B14F-4D97-AF65-F5344CB8AC3E}">
        <p14:creationId xmlns:p14="http://schemas.microsoft.com/office/powerpoint/2010/main" val="293910410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Affective Events Theory (AET)</a:t>
            </a:r>
            <a:endParaRPr lang="en-US" dirty="0"/>
          </a:p>
        </p:txBody>
      </p:sp>
      <p:pic>
        <p:nvPicPr>
          <p:cNvPr id="4" name="Content Placeholder 3"/>
          <p:cNvPicPr>
            <a:picLocks noGrp="1" noChangeAspect="1"/>
          </p:cNvPicPr>
          <p:nvPr>
            <p:ph idx="1"/>
          </p:nvPr>
        </p:nvPicPr>
        <p:blipFill>
          <a:blip r:embed="rId3"/>
          <a:stretch>
            <a:fillRect/>
          </a:stretch>
        </p:blipFill>
        <p:spPr>
          <a:xfrm>
            <a:off x="5703606" y="1882775"/>
            <a:ext cx="4366188" cy="4351338"/>
          </a:xfrm>
          <a:prstGeom prst="rect">
            <a:avLst/>
          </a:prstGeom>
        </p:spPr>
      </p:pic>
      <p:sp>
        <p:nvSpPr>
          <p:cNvPr id="5" name="Rectangle 4"/>
          <p:cNvSpPr/>
          <p:nvPr/>
        </p:nvSpPr>
        <p:spPr>
          <a:xfrm>
            <a:off x="762000" y="2071985"/>
            <a:ext cx="3771900" cy="4154984"/>
          </a:xfrm>
          <a:prstGeom prst="rect">
            <a:avLst/>
          </a:prstGeom>
        </p:spPr>
        <p:txBody>
          <a:bodyPr wrap="square">
            <a:spAutoFit/>
          </a:bodyPr>
          <a:lstStyle/>
          <a:p>
            <a:pPr marL="457200" indent="-457200">
              <a:buFont typeface="Arial" panose="020B0604020202020204" pitchFamily="34" charset="0"/>
              <a:buChar char="•"/>
            </a:pPr>
            <a:r>
              <a:rPr lang="en-US" sz="2400" dirty="0">
                <a:solidFill>
                  <a:srgbClr val="333333"/>
                </a:solidFill>
                <a:latin typeface="Times New Roman" panose="02020603050405020304" pitchFamily="18" charset="0"/>
                <a:cs typeface="Times New Roman" panose="02020603050405020304" pitchFamily="18" charset="0"/>
              </a:rPr>
              <a:t>Researchers Howard Weiss and Russell Cropanzano studied the effect of six major kinds of emotions in the </a:t>
            </a:r>
            <a:r>
              <a:rPr lang="en-US" sz="2400" dirty="0" smtClean="0">
                <a:solidFill>
                  <a:srgbClr val="333333"/>
                </a:solidFill>
                <a:latin typeface="Times New Roman" panose="02020603050405020304" pitchFamily="18" charset="0"/>
                <a:cs typeface="Times New Roman" panose="02020603050405020304" pitchFamily="18" charset="0"/>
              </a:rPr>
              <a:t>workplace</a:t>
            </a:r>
          </a:p>
          <a:p>
            <a:pPr marL="45720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Their theory argues that specific events on the job cause different kinds of people to feel different emotions.</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895405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21562" t="540" r="22187" b="1886"/>
          <a:stretch/>
        </p:blipFill>
        <p:spPr>
          <a:xfrm>
            <a:off x="2520043" y="0"/>
            <a:ext cx="6858000" cy="6896100"/>
          </a:xfrm>
          <a:prstGeom prst="rect">
            <a:avLst/>
          </a:prstGeom>
        </p:spPr>
      </p:pic>
    </p:spTree>
    <p:extLst>
      <p:ext uri="{BB962C8B-B14F-4D97-AF65-F5344CB8AC3E}">
        <p14:creationId xmlns:p14="http://schemas.microsoft.com/office/powerpoint/2010/main" val="8708349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Affective Events Theory (AET)</a:t>
            </a:r>
            <a:endParaRPr lang="en-US" dirty="0"/>
          </a:p>
        </p:txBody>
      </p:sp>
      <p:sp>
        <p:nvSpPr>
          <p:cNvPr id="3" name="Content Placeholder 2"/>
          <p:cNvSpPr>
            <a:spLocks noGrp="1"/>
          </p:cNvSpPr>
          <p:nvPr>
            <p:ph idx="1"/>
          </p:nvPr>
        </p:nvSpPr>
        <p:spPr/>
        <p:txBody>
          <a:bodyPr/>
          <a:lstStyle/>
          <a:p>
            <a:r>
              <a:rPr lang="en-US" dirty="0"/>
              <a:t>Over time, these tiny moments of emotion on the job can influence a person’s job satisfaction</a:t>
            </a:r>
            <a:r>
              <a:rPr lang="en-US" dirty="0" smtClean="0"/>
              <a:t>.. </a:t>
            </a:r>
          </a:p>
          <a:p>
            <a:r>
              <a:rPr lang="en-US" dirty="0" smtClean="0"/>
              <a:t>Job </a:t>
            </a:r>
            <a:r>
              <a:rPr lang="en-US" dirty="0"/>
              <a:t>satisfaction in the AET model comes from the inside-in—from the combination of an individual’s personality, small emotional experiences at work over time, beliefs, and affect-driven behaviors</a:t>
            </a:r>
            <a:r>
              <a:rPr lang="en-US" dirty="0" smtClean="0"/>
              <a:t>.</a:t>
            </a:r>
          </a:p>
          <a:p>
            <a:r>
              <a:rPr lang="en-US" dirty="0"/>
              <a:t>Jobs that are high in negative emotion can lead to frustration and </a:t>
            </a:r>
            <a:r>
              <a:rPr lang="en-US" b="1" dirty="0"/>
              <a:t>burnout</a:t>
            </a:r>
            <a:r>
              <a:rPr lang="en-US" dirty="0"/>
              <a:t>—an ongoing negative emotional state resulting from dissatisfaction</a:t>
            </a:r>
          </a:p>
        </p:txBody>
      </p:sp>
    </p:spTree>
    <p:extLst>
      <p:ext uri="{BB962C8B-B14F-4D97-AF65-F5344CB8AC3E}">
        <p14:creationId xmlns:p14="http://schemas.microsoft.com/office/powerpoint/2010/main" val="39428711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12725"/>
            <a:ext cx="10515600" cy="796925"/>
          </a:xfrm>
        </p:spPr>
        <p:txBody>
          <a:bodyPr>
            <a:normAutofit fontScale="90000"/>
          </a:bodyPr>
          <a:lstStyle/>
          <a:p>
            <a:r>
              <a:rPr lang="en-US" b="1" dirty="0" smtClean="0"/>
              <a:t/>
            </a:r>
            <a:br>
              <a:rPr lang="en-US" b="1" dirty="0" smtClean="0"/>
            </a:br>
            <a:r>
              <a:rPr lang="en-US" b="1" dirty="0" smtClean="0"/>
              <a:t>Emotional </a:t>
            </a:r>
            <a:r>
              <a:rPr lang="en-US" b="1" dirty="0"/>
              <a:t>Intelligence</a:t>
            </a:r>
            <a:br>
              <a:rPr lang="en-US" b="1" dirty="0"/>
            </a:br>
            <a:endParaRPr lang="en-US" dirty="0"/>
          </a:p>
        </p:txBody>
      </p:sp>
      <p:sp>
        <p:nvSpPr>
          <p:cNvPr id="3" name="Content Placeholder 2"/>
          <p:cNvSpPr>
            <a:spLocks noGrp="1"/>
          </p:cNvSpPr>
          <p:nvPr>
            <p:ph idx="1"/>
          </p:nvPr>
        </p:nvSpPr>
        <p:spPr>
          <a:xfrm>
            <a:off x="400050" y="1444625"/>
            <a:ext cx="3829050" cy="4351338"/>
          </a:xfrm>
        </p:spPr>
        <p:txBody>
          <a:bodyPr>
            <a:normAutofit fontScale="92500"/>
          </a:bodyPr>
          <a:lstStyle/>
          <a:p>
            <a:r>
              <a:rPr lang="en-US" dirty="0" smtClean="0"/>
              <a:t> Emotional intelligence looks at how people can understand each other more completely by developing an increased awareness of their own and others’ emotions.</a:t>
            </a:r>
          </a:p>
          <a:p>
            <a:r>
              <a:rPr lang="en-US" dirty="0"/>
              <a:t>There are four building blocks involved in developing a high level of emotional intelligence.</a:t>
            </a:r>
          </a:p>
        </p:txBody>
      </p:sp>
      <p:pic>
        <p:nvPicPr>
          <p:cNvPr id="4" name="Picture 3"/>
          <p:cNvPicPr>
            <a:picLocks noChangeAspect="1"/>
          </p:cNvPicPr>
          <p:nvPr/>
        </p:nvPicPr>
        <p:blipFill>
          <a:blip r:embed="rId3"/>
          <a:stretch>
            <a:fillRect/>
          </a:stretch>
        </p:blipFill>
        <p:spPr>
          <a:xfrm>
            <a:off x="4681537" y="1195387"/>
            <a:ext cx="7186613" cy="5381625"/>
          </a:xfrm>
          <a:prstGeom prst="rect">
            <a:avLst/>
          </a:prstGeom>
        </p:spPr>
      </p:pic>
    </p:spTree>
    <p:extLst>
      <p:ext uri="{BB962C8B-B14F-4D97-AF65-F5344CB8AC3E}">
        <p14:creationId xmlns:p14="http://schemas.microsoft.com/office/powerpoint/2010/main" val="19191737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20254" y="453961"/>
            <a:ext cx="8951494" cy="6107259"/>
          </a:xfrm>
          <a:prstGeom prst="rect">
            <a:avLst/>
          </a:prstGeom>
        </p:spPr>
      </p:pic>
    </p:spTree>
    <p:extLst>
      <p:ext uri="{BB962C8B-B14F-4D97-AF65-F5344CB8AC3E}">
        <p14:creationId xmlns:p14="http://schemas.microsoft.com/office/powerpoint/2010/main" val="100372368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21649"/>
          </a:xfrm>
        </p:spPr>
        <p:txBody>
          <a:bodyPr>
            <a:normAutofit/>
          </a:bodyPr>
          <a:lstStyle/>
          <a:p>
            <a:r>
              <a:rPr lang="en-US" sz="3600" b="1" dirty="0">
                <a:latin typeface="Times New Roman" panose="02020603050405020304" pitchFamily="18" charset="0"/>
                <a:cs typeface="Times New Roman" panose="02020603050405020304" pitchFamily="18" charset="0"/>
              </a:rPr>
              <a:t>Why is Developing EQ Important in the Workplace</a:t>
            </a:r>
            <a:r>
              <a:rPr lang="en-US" sz="3600" b="1" dirty="0" smtClean="0">
                <a:latin typeface="Times New Roman" panose="02020603050405020304" pitchFamily="18" charset="0"/>
                <a:cs typeface="Times New Roman" panose="02020603050405020304" pitchFamily="18" charset="0"/>
              </a:rPr>
              <a:t>?</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54932" y="1485157"/>
            <a:ext cx="10515600" cy="4351338"/>
          </a:xfrm>
        </p:spPr>
        <p:txBody>
          <a:bodyPr/>
          <a:lstStyle/>
          <a:p>
            <a:pPr marL="0" indent="0" fontAlgn="base">
              <a:buNone/>
            </a:pPr>
            <a:endParaRPr lang="en-US" b="1" dirty="0"/>
          </a:p>
          <a:p>
            <a:pPr fontAlgn="base"/>
            <a:r>
              <a:rPr lang="en-US" dirty="0">
                <a:latin typeface="Times New Roman" panose="02020603050405020304" pitchFamily="18" charset="0"/>
                <a:cs typeface="Times New Roman" panose="02020603050405020304" pitchFamily="18" charset="0"/>
              </a:rPr>
              <a:t>Emotional intelligence is a vital consideration in the workplace for many reasons, but there are two that really stick out:</a:t>
            </a:r>
          </a:p>
          <a:p>
            <a:pPr fontAlgn="base"/>
            <a:r>
              <a:rPr lang="en-US" dirty="0">
                <a:latin typeface="Times New Roman" panose="02020603050405020304" pitchFamily="18" charset="0"/>
                <a:cs typeface="Times New Roman" panose="02020603050405020304" pitchFamily="18" charset="0"/>
              </a:rPr>
              <a:t>It is linked to higher job satisfaction for those with high EI/EQ as well as employees who work with or are managed by those with high EI/EQ.</a:t>
            </a:r>
          </a:p>
          <a:p>
            <a:pPr fontAlgn="base"/>
            <a:r>
              <a:rPr lang="en-US" dirty="0">
                <a:latin typeface="Times New Roman" panose="02020603050405020304" pitchFamily="18" charset="0"/>
                <a:cs typeface="Times New Roman" panose="02020603050405020304" pitchFamily="18" charset="0"/>
              </a:rPr>
              <a:t>It is strongly associated with job performance.</a:t>
            </a:r>
          </a:p>
          <a:p>
            <a:endParaRPr lang="en-US" dirty="0"/>
          </a:p>
        </p:txBody>
      </p:sp>
    </p:spTree>
    <p:extLst>
      <p:ext uri="{BB962C8B-B14F-4D97-AF65-F5344CB8AC3E}">
        <p14:creationId xmlns:p14="http://schemas.microsoft.com/office/powerpoint/2010/main" val="13923432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7246"/>
          </a:xfrm>
        </p:spPr>
        <p:txBody>
          <a:bodyPr>
            <a:normAutofit fontScale="90000"/>
          </a:bodyPr>
          <a:lstStyle/>
          <a:p>
            <a:pPr algn="ctr"/>
            <a:r>
              <a:rPr lang="en-US" b="1" dirty="0" smtClean="0">
                <a:solidFill>
                  <a:srgbClr val="333333"/>
                </a:solidFill>
                <a:latin typeface="Times New Roman" panose="02020603050405020304" pitchFamily="18" charset="0"/>
                <a:cs typeface="Times New Roman" panose="02020603050405020304" pitchFamily="18" charset="0"/>
              </a:rPr>
              <a:t/>
            </a:r>
            <a:br>
              <a:rPr lang="en-US" b="1" dirty="0" smtClean="0">
                <a:solidFill>
                  <a:srgbClr val="333333"/>
                </a:solidFill>
                <a:latin typeface="Times New Roman" panose="02020603050405020304" pitchFamily="18" charset="0"/>
                <a:cs typeface="Times New Roman" panose="02020603050405020304" pitchFamily="18" charset="0"/>
              </a:rPr>
            </a:br>
            <a:r>
              <a:rPr lang="en-US" b="1" dirty="0" smtClean="0">
                <a:solidFill>
                  <a:srgbClr val="333333"/>
                </a:solidFill>
                <a:latin typeface="Times New Roman" panose="02020603050405020304" pitchFamily="18" charset="0"/>
                <a:cs typeface="Times New Roman" panose="02020603050405020304" pitchFamily="18" charset="0"/>
              </a:rPr>
              <a:t>How </a:t>
            </a:r>
            <a:r>
              <a:rPr lang="en-US" b="1" dirty="0">
                <a:solidFill>
                  <a:srgbClr val="333333"/>
                </a:solidFill>
                <a:latin typeface="Times New Roman" panose="02020603050405020304" pitchFamily="18" charset="0"/>
                <a:cs typeface="Times New Roman" panose="02020603050405020304" pitchFamily="18" charset="0"/>
              </a:rPr>
              <a:t>Can You Be Happier at </a:t>
            </a:r>
            <a:r>
              <a:rPr lang="en-US" b="1" dirty="0" smtClean="0">
                <a:solidFill>
                  <a:srgbClr val="333333"/>
                </a:solidFill>
                <a:latin typeface="Times New Roman" panose="02020603050405020304" pitchFamily="18" charset="0"/>
                <a:cs typeface="Times New Roman" panose="02020603050405020304" pitchFamily="18" charset="0"/>
              </a:rPr>
              <a:t>Work</a:t>
            </a:r>
            <a:r>
              <a:rPr lang="en-US" b="1" dirty="0">
                <a:solidFill>
                  <a:srgbClr val="333333"/>
                </a:solidFill>
                <a:latin typeface="Times New Roman" panose="02020603050405020304" pitchFamily="18" charset="0"/>
                <a:cs typeface="Times New Roman" panose="02020603050405020304" pitchFamily="18" charset="0"/>
              </a:rPr>
              <a:t/>
            </a:r>
            <a:br>
              <a:rPr lang="en-US" b="1" dirty="0">
                <a:solidFill>
                  <a:srgbClr val="333333"/>
                </a:solidFill>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119743" y="1401081"/>
            <a:ext cx="10515600" cy="4901747"/>
          </a:xfrm>
        </p:spPr>
        <p:txBody>
          <a:bodyPr>
            <a:normAutofit fontScale="85000" lnSpcReduction="10000"/>
          </a:bodyPr>
          <a:lstStyle/>
          <a:p>
            <a:r>
              <a:rPr lang="en-US" b="1" i="1" dirty="0">
                <a:solidFill>
                  <a:srgbClr val="333333"/>
                </a:solidFill>
                <a:latin typeface="Times New Roman" panose="02020603050405020304" pitchFamily="18" charset="0"/>
                <a:cs typeface="Times New Roman" panose="02020603050405020304" pitchFamily="18" charset="0"/>
              </a:rPr>
              <a:t>Have a positive attitude about it</a:t>
            </a:r>
            <a:r>
              <a:rPr lang="en-US" b="1" dirty="0">
                <a:solidFill>
                  <a:srgbClr val="333333"/>
                </a:solidFill>
                <a:latin typeface="Times New Roman" panose="02020603050405020304" pitchFamily="18" charset="0"/>
                <a:cs typeface="Times New Roman" panose="02020603050405020304" pitchFamily="18" charset="0"/>
              </a:rPr>
              <a:t>. </a:t>
            </a:r>
            <a:r>
              <a:rPr lang="en-US" dirty="0">
                <a:solidFill>
                  <a:srgbClr val="333333"/>
                </a:solidFill>
                <a:latin typeface="Times New Roman" panose="02020603050405020304" pitchFamily="18" charset="0"/>
                <a:cs typeface="Times New Roman" panose="02020603050405020304" pitchFamily="18" charset="0"/>
              </a:rPr>
              <a:t>Your personality is a big part of your happiness. If you are always looking for the negative side of everything, you will find it.</a:t>
            </a:r>
          </a:p>
          <a:p>
            <a:r>
              <a:rPr lang="en-US" b="1" i="1" dirty="0">
                <a:solidFill>
                  <a:srgbClr val="333333"/>
                </a:solidFill>
                <a:latin typeface="Times New Roman" panose="02020603050405020304" pitchFamily="18" charset="0"/>
                <a:cs typeface="Times New Roman" panose="02020603050405020304" pitchFamily="18" charset="0"/>
              </a:rPr>
              <a:t>A good fit with the job and company is important to your happiness</a:t>
            </a:r>
            <a:r>
              <a:rPr lang="en-US" dirty="0">
                <a:solidFill>
                  <a:srgbClr val="333333"/>
                </a:solidFill>
                <a:latin typeface="Times New Roman" panose="02020603050405020304" pitchFamily="18" charset="0"/>
                <a:cs typeface="Times New Roman" panose="02020603050405020304" pitchFamily="18" charset="0"/>
              </a:rPr>
              <a:t>. This starts with knowing yourself: What do you want from the job? What do you enjoy doing? Be honest with yourself and do a self-assessment.</a:t>
            </a:r>
          </a:p>
          <a:p>
            <a:r>
              <a:rPr lang="en-US" b="1" i="1" dirty="0">
                <a:solidFill>
                  <a:srgbClr val="333333"/>
                </a:solidFill>
                <a:latin typeface="Times New Roman" panose="02020603050405020304" pitchFamily="18" charset="0"/>
                <a:cs typeface="Times New Roman" panose="02020603050405020304" pitchFamily="18" charset="0"/>
              </a:rPr>
              <a:t>Get accurate information about the job and the company</a:t>
            </a:r>
            <a:r>
              <a:rPr lang="en-US" dirty="0">
                <a:solidFill>
                  <a:srgbClr val="333333"/>
                </a:solidFill>
                <a:latin typeface="Times New Roman" panose="02020603050405020304" pitchFamily="18" charset="0"/>
                <a:cs typeface="Times New Roman" panose="02020603050405020304" pitchFamily="18" charset="0"/>
              </a:rPr>
              <a:t>. Ask detailed questions about what life is like in this company. Do your </a:t>
            </a:r>
            <a:r>
              <a:rPr lang="en-US" dirty="0" err="1">
                <a:solidFill>
                  <a:srgbClr val="333333"/>
                </a:solidFill>
                <a:latin typeface="Times New Roman" panose="02020603050405020304" pitchFamily="18" charset="0"/>
                <a:cs typeface="Times New Roman" panose="02020603050405020304" pitchFamily="18" charset="0"/>
              </a:rPr>
              <a:t>resarch</a:t>
            </a:r>
            <a:r>
              <a:rPr lang="en-US" dirty="0">
                <a:solidFill>
                  <a:srgbClr val="333333"/>
                </a:solidFill>
                <a:latin typeface="Times New Roman" panose="02020603050405020304" pitchFamily="18" charset="0"/>
                <a:cs typeface="Times New Roman" panose="02020603050405020304" pitchFamily="18" charset="0"/>
              </a:rPr>
              <a:t>: Read about the company, and use your social network to understand the company’s culture.</a:t>
            </a:r>
          </a:p>
          <a:p>
            <a:r>
              <a:rPr lang="en-US" b="1" i="1" dirty="0">
                <a:solidFill>
                  <a:srgbClr val="333333"/>
                </a:solidFill>
                <a:latin typeface="Times New Roman" panose="02020603050405020304" pitchFamily="18" charset="0"/>
                <a:cs typeface="Times New Roman" panose="02020603050405020304" pitchFamily="18" charset="0"/>
              </a:rPr>
              <a:t>Develop good relationships at work</a:t>
            </a:r>
            <a:r>
              <a:rPr lang="en-US" b="1" dirty="0">
                <a:solidFill>
                  <a:srgbClr val="333333"/>
                </a:solidFill>
                <a:latin typeface="Times New Roman" panose="02020603050405020304" pitchFamily="18" charset="0"/>
                <a:cs typeface="Times New Roman" panose="02020603050405020304" pitchFamily="18" charset="0"/>
              </a:rPr>
              <a:t>.</a:t>
            </a:r>
            <a:r>
              <a:rPr lang="en-US" dirty="0">
                <a:solidFill>
                  <a:srgbClr val="333333"/>
                </a:solidFill>
                <a:latin typeface="Times New Roman" panose="02020603050405020304" pitchFamily="18" charset="0"/>
                <a:cs typeface="Times New Roman" panose="02020603050405020304" pitchFamily="18" charset="0"/>
              </a:rPr>
              <a:t> Make friends. Try to get a mentor. Approach a person you admire and attempt to build a relationship with this person. An experienced mentor can be a great help in navigating life at a company. Your social network can help you weather the bad days and provide you emotional and instrumental support during your time at the company as well as afterward.</a:t>
            </a:r>
          </a:p>
          <a:p>
            <a:endParaRPr lang="en-US" dirty="0"/>
          </a:p>
        </p:txBody>
      </p:sp>
    </p:spTree>
    <p:extLst>
      <p:ext uri="{BB962C8B-B14F-4D97-AF65-F5344CB8AC3E}">
        <p14:creationId xmlns:p14="http://schemas.microsoft.com/office/powerpoint/2010/main" val="1772435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828472" y="267849"/>
            <a:ext cx="10515600" cy="490908"/>
          </a:xfrm>
        </p:spPr>
        <p:txBody>
          <a:bodyPr>
            <a:noAutofit/>
          </a:bodyPr>
          <a:lstStyle/>
          <a:p>
            <a:pPr algn="ctr" eaLnBrk="1" hangingPunct="1"/>
            <a:r>
              <a:rPr lang="en-US" altLang="en-US" sz="3600" b="1" dirty="0">
                <a:latin typeface="Times New Roman" panose="02020603050405020304" pitchFamily="18" charset="0"/>
                <a:cs typeface="Times New Roman" panose="02020603050405020304" pitchFamily="18" charset="0"/>
              </a:rPr>
              <a:t>Nature of Job Satisfaction</a:t>
            </a:r>
          </a:p>
        </p:txBody>
      </p:sp>
      <p:sp>
        <p:nvSpPr>
          <p:cNvPr id="21507" name="Rectangle 3"/>
          <p:cNvSpPr>
            <a:spLocks noGrp="1" noChangeArrowheads="1"/>
          </p:cNvSpPr>
          <p:nvPr>
            <p:ph type="body" idx="1"/>
          </p:nvPr>
        </p:nvSpPr>
        <p:spPr>
          <a:xfrm>
            <a:off x="625959" y="1079247"/>
            <a:ext cx="10959683" cy="5360463"/>
          </a:xfrm>
        </p:spPr>
        <p:txBody>
          <a:bodyPr>
            <a:normAutofit/>
          </a:bodyPr>
          <a:lstStyle/>
          <a:p>
            <a:pPr eaLnBrk="1" hangingPunct="1">
              <a:lnSpc>
                <a:spcPct val="160000"/>
              </a:lnSpc>
            </a:pPr>
            <a:r>
              <a:rPr lang="en-US" altLang="en-US" sz="2400" dirty="0" smtClean="0">
                <a:latin typeface="Times New Roman" panose="02020603050405020304" pitchFamily="18" charset="0"/>
                <a:cs typeface="Times New Roman" panose="02020603050405020304" pitchFamily="18" charset="0"/>
              </a:rPr>
              <a:t>Job satisfaction is an attitudinal variable that reflects how people feel about their jobs overall and as well as various aspects of jobs </a:t>
            </a:r>
          </a:p>
          <a:p>
            <a:pPr>
              <a:lnSpc>
                <a:spcPct val="160000"/>
              </a:lnSpc>
            </a:pPr>
            <a:r>
              <a:rPr lang="en-US" altLang="en-US" sz="2400" dirty="0" smtClean="0">
                <a:latin typeface="Times New Roman" panose="02020603050405020304" pitchFamily="18" charset="0"/>
                <a:cs typeface="Times New Roman" panose="02020603050405020304" pitchFamily="18" charset="0"/>
              </a:rPr>
              <a:t>Job </a:t>
            </a:r>
            <a:r>
              <a:rPr lang="en-US" altLang="en-US" sz="2400" dirty="0">
                <a:latin typeface="Times New Roman" panose="02020603050405020304" pitchFamily="18" charset="0"/>
                <a:cs typeface="Times New Roman" panose="02020603050405020304" pitchFamily="18" charset="0"/>
              </a:rPr>
              <a:t>satisfaction</a:t>
            </a:r>
            <a:r>
              <a:rPr lang="en-US" altLang="en-US" sz="2400" dirty="0" smtClean="0">
                <a:latin typeface="Times New Roman" panose="02020603050405020304" pitchFamily="18" charset="0"/>
                <a:cs typeface="Times New Roman" panose="02020603050405020304" pitchFamily="18" charset="0"/>
              </a:rPr>
              <a:t> is extent to which people like their jobs.</a:t>
            </a:r>
          </a:p>
          <a:p>
            <a:pPr>
              <a:lnSpc>
                <a:spcPct val="160000"/>
              </a:lnSpc>
            </a:pPr>
            <a:r>
              <a:rPr lang="en-US" altLang="en-US" sz="2400" dirty="0" smtClean="0">
                <a:latin typeface="Times New Roman" panose="02020603050405020304" pitchFamily="18" charset="0"/>
                <a:cs typeface="Times New Roman" panose="02020603050405020304" pitchFamily="18" charset="0"/>
              </a:rPr>
              <a:t>Job dissatisfaction </a:t>
            </a:r>
            <a:r>
              <a:rPr lang="en-US" altLang="en-US" sz="2400" dirty="0">
                <a:latin typeface="Times New Roman" panose="02020603050405020304" pitchFamily="18" charset="0"/>
                <a:cs typeface="Times New Roman" panose="02020603050405020304" pitchFamily="18" charset="0"/>
              </a:rPr>
              <a:t>is extent to which people </a:t>
            </a:r>
            <a:r>
              <a:rPr lang="en-US" altLang="en-US" sz="2400" dirty="0" smtClean="0">
                <a:latin typeface="Times New Roman" panose="02020603050405020304" pitchFamily="18" charset="0"/>
                <a:cs typeface="Times New Roman" panose="02020603050405020304" pitchFamily="18" charset="0"/>
              </a:rPr>
              <a:t>dislike </a:t>
            </a:r>
            <a:r>
              <a:rPr lang="en-US" altLang="en-US" sz="2400" dirty="0">
                <a:latin typeface="Times New Roman" panose="02020603050405020304" pitchFamily="18" charset="0"/>
                <a:cs typeface="Times New Roman" panose="02020603050405020304" pitchFamily="18" charset="0"/>
              </a:rPr>
              <a:t>their </a:t>
            </a:r>
            <a:r>
              <a:rPr lang="en-US" altLang="en-US" sz="2400" dirty="0" smtClean="0">
                <a:latin typeface="Times New Roman" panose="02020603050405020304" pitchFamily="18" charset="0"/>
                <a:cs typeface="Times New Roman" panose="02020603050405020304" pitchFamily="18" charset="0"/>
              </a:rPr>
              <a:t>jobs.</a:t>
            </a:r>
          </a:p>
          <a:p>
            <a:pPr>
              <a:lnSpc>
                <a:spcPct val="160000"/>
              </a:lnSpc>
            </a:pPr>
            <a:r>
              <a:rPr lang="en-US" sz="2400" dirty="0" smtClean="0">
                <a:latin typeface="Times New Roman" panose="02020603050405020304" pitchFamily="18" charset="0"/>
                <a:cs typeface="Times New Roman" panose="02020603050405020304" pitchFamily="18" charset="0"/>
              </a:rPr>
              <a:t>Job satisfaction is derived from the difference between what the job rewards and what an employee expects as reward. Thus, a worker’s attitude is directly linked to job satisfaction</a:t>
            </a:r>
            <a:r>
              <a:rPr lang="en-US" sz="2400" dirty="0" smtClean="0"/>
              <a:t>. </a:t>
            </a:r>
            <a:endParaRPr lang="en-US" altLang="en-US" sz="2400" dirty="0">
              <a:latin typeface="Times New Roman" panose="02020603050405020304" pitchFamily="18" charset="0"/>
              <a:cs typeface="Times New Roman" panose="02020603050405020304" pitchFamily="18" charset="0"/>
            </a:endParaRPr>
          </a:p>
          <a:p>
            <a:pPr>
              <a:lnSpc>
                <a:spcPct val="160000"/>
              </a:lnSpc>
            </a:pPr>
            <a:endParaRPr lang="en-US" altLang="en-US" sz="2400" dirty="0">
              <a:latin typeface="Times New Roman" panose="02020603050405020304" pitchFamily="18" charset="0"/>
              <a:cs typeface="Times New Roman" panose="02020603050405020304" pitchFamily="18" charset="0"/>
            </a:endParaRPr>
          </a:p>
          <a:p>
            <a:pPr marL="0" indent="0">
              <a:lnSpc>
                <a:spcPct val="160000"/>
              </a:lnSpc>
              <a:buNone/>
            </a:pPr>
            <a:endParaRPr lang="en-US"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312111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333333"/>
                </a:solidFill>
                <a:latin typeface="Times New Roman" panose="02020603050405020304" pitchFamily="18" charset="0"/>
                <a:cs typeface="Times New Roman" panose="02020603050405020304" pitchFamily="18" charset="0"/>
              </a:rPr>
              <a:t>How Can You Be Happier at Work</a:t>
            </a:r>
            <a:endParaRPr lang="en-US" dirty="0"/>
          </a:p>
        </p:txBody>
      </p:sp>
      <p:sp>
        <p:nvSpPr>
          <p:cNvPr id="3" name="Content Placeholder 2"/>
          <p:cNvSpPr>
            <a:spLocks noGrp="1"/>
          </p:cNvSpPr>
          <p:nvPr>
            <p:ph idx="1"/>
          </p:nvPr>
        </p:nvSpPr>
        <p:spPr>
          <a:xfrm>
            <a:off x="408213" y="1580697"/>
            <a:ext cx="9949543" cy="4852760"/>
          </a:xfrm>
        </p:spPr>
        <p:txBody>
          <a:bodyPr>
            <a:normAutofit/>
          </a:bodyPr>
          <a:lstStyle/>
          <a:p>
            <a:r>
              <a:rPr lang="en-US" b="1" i="1" dirty="0">
                <a:solidFill>
                  <a:srgbClr val="333333"/>
                </a:solidFill>
                <a:latin typeface="Times New Roman" panose="02020603050405020304" pitchFamily="18" charset="0"/>
                <a:cs typeface="Times New Roman" panose="02020603050405020304" pitchFamily="18" charset="0"/>
              </a:rPr>
              <a:t>Pay is important, but job characteristics matter more to your job satisfaction</a:t>
            </a:r>
            <a:r>
              <a:rPr lang="en-US" b="1" dirty="0">
                <a:solidFill>
                  <a:srgbClr val="333333"/>
                </a:solidFill>
                <a:latin typeface="Times New Roman" panose="02020603050405020304" pitchFamily="18" charset="0"/>
                <a:cs typeface="Times New Roman" panose="02020603050405020304" pitchFamily="18" charset="0"/>
              </a:rPr>
              <a:t>.</a:t>
            </a:r>
            <a:r>
              <a:rPr lang="en-US" dirty="0">
                <a:solidFill>
                  <a:srgbClr val="333333"/>
                </a:solidFill>
                <a:latin typeface="Times New Roman" panose="02020603050405020304" pitchFamily="18" charset="0"/>
                <a:cs typeface="Times New Roman" panose="02020603050405020304" pitchFamily="18" charset="0"/>
              </a:rPr>
              <a:t> Don’t sacrifice the job itself for a little bit more money. When choosing a job, look at the level of challenge, and the potential of the job to make you engaged.</a:t>
            </a:r>
          </a:p>
          <a:p>
            <a:r>
              <a:rPr lang="en-US" b="1" i="1" dirty="0">
                <a:solidFill>
                  <a:srgbClr val="333333"/>
                </a:solidFill>
                <a:latin typeface="Times New Roman" panose="02020603050405020304" pitchFamily="18" charset="0"/>
                <a:cs typeface="Times New Roman" panose="02020603050405020304" pitchFamily="18" charset="0"/>
              </a:rPr>
              <a:t>Be proactive in managing organizational life</a:t>
            </a:r>
            <a:r>
              <a:rPr lang="en-US" dirty="0">
                <a:solidFill>
                  <a:srgbClr val="333333"/>
                </a:solidFill>
                <a:latin typeface="Times New Roman" panose="02020603050405020304" pitchFamily="18" charset="0"/>
                <a:cs typeface="Times New Roman" panose="02020603050405020304" pitchFamily="18" charset="0"/>
              </a:rPr>
              <a:t>. If the job is stressful, cope with it by effective time management and having a good social network, as well as being proactive in getting to the source of stress. If you don’t have enough direction, ask for it!</a:t>
            </a:r>
          </a:p>
          <a:p>
            <a:r>
              <a:rPr lang="en-US" b="1" i="1" dirty="0">
                <a:solidFill>
                  <a:srgbClr val="333333"/>
                </a:solidFill>
                <a:latin typeface="Times New Roman" panose="02020603050405020304" pitchFamily="18" charset="0"/>
                <a:cs typeface="Times New Roman" panose="02020603050405020304" pitchFamily="18" charset="0"/>
              </a:rPr>
              <a:t>Know when to leave</a:t>
            </a:r>
            <a:r>
              <a:rPr lang="en-US" dirty="0">
                <a:solidFill>
                  <a:srgbClr val="333333"/>
                </a:solidFill>
                <a:latin typeface="Times New Roman" panose="02020603050405020304" pitchFamily="18" charset="0"/>
                <a:cs typeface="Times New Roman" panose="02020603050405020304" pitchFamily="18" charset="0"/>
              </a:rPr>
              <a:t>. If the job makes you unhappy over an extended period of time and there is little hope of solving the problems, it may be time to look elsewhere</a:t>
            </a:r>
            <a:r>
              <a:rPr lang="en-US" dirty="0">
                <a:solidFill>
                  <a:srgbClr val="333333"/>
                </a:solidFill>
                <a:latin typeface="Georgia" panose="02040502050405020303" pitchFamily="18" charset="0"/>
              </a:rPr>
              <a:t>.</a:t>
            </a:r>
          </a:p>
          <a:p>
            <a:endParaRPr lang="en-US" dirty="0"/>
          </a:p>
        </p:txBody>
      </p:sp>
    </p:spTree>
    <p:extLst>
      <p:ext uri="{BB962C8B-B14F-4D97-AF65-F5344CB8AC3E}">
        <p14:creationId xmlns:p14="http://schemas.microsoft.com/office/powerpoint/2010/main" val="85396426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latin typeface="Times New Roman" panose="02020603050405020304" pitchFamily="18" charset="0"/>
                <a:cs typeface="Times New Roman" panose="02020603050405020304" pitchFamily="18" charset="0"/>
              </a:rPr>
              <a:t>Being </a:t>
            </a:r>
            <a:r>
              <a:rPr lang="en-US" sz="3600" b="1" dirty="0">
                <a:latin typeface="Times New Roman" panose="02020603050405020304" pitchFamily="18" charset="0"/>
                <a:cs typeface="Times New Roman" panose="02020603050405020304" pitchFamily="18" charset="0"/>
              </a:rPr>
              <a:t>Mindful of What You are Feeling</a:t>
            </a:r>
            <a:r>
              <a:rPr lang="en-US" sz="3600" b="1" dirty="0"/>
              <a:t/>
            </a:r>
            <a:br>
              <a:rPr lang="en-US" sz="3600" b="1" dirty="0"/>
            </a:br>
            <a:endParaRPr lang="en-US" sz="3600" b="1" dirty="0"/>
          </a:p>
        </p:txBody>
      </p:sp>
      <p:sp>
        <p:nvSpPr>
          <p:cNvPr id="3" name="Content Placeholder 2"/>
          <p:cNvSpPr>
            <a:spLocks noGrp="1"/>
          </p:cNvSpPr>
          <p:nvPr>
            <p:ph idx="1"/>
          </p:nvPr>
        </p:nvSpPr>
        <p:spPr>
          <a:xfrm>
            <a:off x="575552" y="1154417"/>
            <a:ext cx="11204643" cy="5489574"/>
          </a:xfrm>
        </p:spPr>
        <p:txBody>
          <a:bodyPr>
            <a:normAutofit fontScale="47500" lnSpcReduction="20000"/>
          </a:bodyPr>
          <a:lstStyle/>
          <a:p>
            <a:pPr marL="0" indent="0">
              <a:lnSpc>
                <a:spcPct val="120000"/>
              </a:lnSpc>
              <a:spcBef>
                <a:spcPts val="600"/>
              </a:spcBef>
              <a:buNone/>
            </a:pPr>
            <a:r>
              <a:rPr lang="en-US" sz="5100" dirty="0">
                <a:latin typeface="Times New Roman" panose="02020603050405020304" pitchFamily="18" charset="0"/>
                <a:cs typeface="Times New Roman" panose="02020603050405020304" pitchFamily="18" charset="0"/>
              </a:rPr>
              <a:t>Sometimes it's hard to put a finger on the term to describe how we are feeling. A high level descriptor such as "happy" or "sad" is likely to come to mind first. Yet if you dig a little deeper you might uncover more accurate feelings and emotions that better describe your current mood or </a:t>
            </a:r>
            <a:r>
              <a:rPr lang="en-US" sz="5100" dirty="0" smtClean="0">
                <a:latin typeface="Times New Roman" panose="02020603050405020304" pitchFamily="18" charset="0"/>
                <a:cs typeface="Times New Roman" panose="02020603050405020304" pitchFamily="18" charset="0"/>
              </a:rPr>
              <a:t>behavior.</a:t>
            </a:r>
          </a:p>
          <a:p>
            <a:pPr marL="0" indent="0" fontAlgn="base">
              <a:lnSpc>
                <a:spcPct val="120000"/>
              </a:lnSpc>
              <a:spcBef>
                <a:spcPts val="600"/>
              </a:spcBef>
              <a:buNone/>
            </a:pPr>
            <a:r>
              <a:rPr lang="en-US" sz="5100" dirty="0">
                <a:latin typeface="Times New Roman" panose="02020603050405020304" pitchFamily="18" charset="0"/>
                <a:cs typeface="Times New Roman" panose="02020603050405020304" pitchFamily="18" charset="0"/>
              </a:rPr>
              <a:t>Why would you want to do that?</a:t>
            </a:r>
          </a:p>
          <a:p>
            <a:pPr marL="0" indent="0" fontAlgn="base">
              <a:lnSpc>
                <a:spcPct val="120000"/>
              </a:lnSpc>
              <a:spcBef>
                <a:spcPts val="600"/>
              </a:spcBef>
              <a:buNone/>
            </a:pPr>
            <a:r>
              <a:rPr lang="en-US" sz="5100" dirty="0">
                <a:latin typeface="Times New Roman" panose="02020603050405020304" pitchFamily="18" charset="0"/>
                <a:cs typeface="Times New Roman" panose="02020603050405020304" pitchFamily="18" charset="0"/>
              </a:rPr>
              <a:t>Several reasons actually.</a:t>
            </a:r>
          </a:p>
          <a:p>
            <a:pPr fontAlgn="base">
              <a:lnSpc>
                <a:spcPct val="120000"/>
              </a:lnSpc>
              <a:spcBef>
                <a:spcPts val="600"/>
              </a:spcBef>
            </a:pPr>
            <a:r>
              <a:rPr lang="en-US" sz="5100" b="1" dirty="0">
                <a:latin typeface="Times New Roman" panose="02020603050405020304" pitchFamily="18" charset="0"/>
                <a:cs typeface="Times New Roman" panose="02020603050405020304" pitchFamily="18" charset="0"/>
              </a:rPr>
              <a:t>One</a:t>
            </a:r>
            <a:r>
              <a:rPr lang="en-US" sz="5100" dirty="0">
                <a:latin typeface="Times New Roman" panose="02020603050405020304" pitchFamily="18" charset="0"/>
                <a:cs typeface="Times New Roman" panose="02020603050405020304" pitchFamily="18" charset="0"/>
              </a:rPr>
              <a:t> is because being mindful of what you are really feeling can help you identify possible reasons why.</a:t>
            </a:r>
          </a:p>
          <a:p>
            <a:pPr fontAlgn="base">
              <a:lnSpc>
                <a:spcPct val="120000"/>
              </a:lnSpc>
              <a:spcBef>
                <a:spcPts val="600"/>
              </a:spcBef>
            </a:pPr>
            <a:r>
              <a:rPr lang="en-US" sz="5100" b="1" dirty="0">
                <a:latin typeface="Times New Roman" panose="02020603050405020304" pitchFamily="18" charset="0"/>
                <a:cs typeface="Times New Roman" panose="02020603050405020304" pitchFamily="18" charset="0"/>
              </a:rPr>
              <a:t>Two</a:t>
            </a:r>
            <a:r>
              <a:rPr lang="en-US" sz="5100" dirty="0">
                <a:latin typeface="Times New Roman" panose="02020603050405020304" pitchFamily="18" charset="0"/>
                <a:cs typeface="Times New Roman" panose="02020603050405020304" pitchFamily="18" charset="0"/>
              </a:rPr>
              <a:t>, you can shift your thinking from "I </a:t>
            </a:r>
            <a:r>
              <a:rPr lang="en-US" sz="5100" b="1" dirty="0">
                <a:latin typeface="Times New Roman" panose="02020603050405020304" pitchFamily="18" charset="0"/>
                <a:cs typeface="Times New Roman" panose="02020603050405020304" pitchFamily="18" charset="0"/>
              </a:rPr>
              <a:t>am</a:t>
            </a:r>
            <a:r>
              <a:rPr lang="en-US" sz="5100" dirty="0">
                <a:latin typeface="Times New Roman" panose="02020603050405020304" pitchFamily="18" charset="0"/>
                <a:cs typeface="Times New Roman" panose="02020603050405020304" pitchFamily="18" charset="0"/>
              </a:rPr>
              <a:t> Sad" to "I am </a:t>
            </a:r>
            <a:r>
              <a:rPr lang="en-US" sz="5100" b="1" dirty="0">
                <a:latin typeface="Times New Roman" panose="02020603050405020304" pitchFamily="18" charset="0"/>
                <a:cs typeface="Times New Roman" panose="02020603050405020304" pitchFamily="18" charset="0"/>
              </a:rPr>
              <a:t>feeling</a:t>
            </a:r>
            <a:r>
              <a:rPr lang="en-US" sz="5100" dirty="0">
                <a:latin typeface="Times New Roman" panose="02020603050405020304" pitchFamily="18" charset="0"/>
                <a:cs typeface="Times New Roman" panose="02020603050405020304" pitchFamily="18" charset="0"/>
              </a:rPr>
              <a:t> sad...because more deeply I feel (example: </a:t>
            </a:r>
            <a:r>
              <a:rPr lang="en-US" sz="5100" i="1" dirty="0">
                <a:latin typeface="Times New Roman" panose="02020603050405020304" pitchFamily="18" charset="0"/>
                <a:cs typeface="Times New Roman" panose="02020603050405020304" pitchFamily="18" charset="0"/>
              </a:rPr>
              <a:t>ashamed, fragile, remorseful</a:t>
            </a:r>
            <a:r>
              <a:rPr lang="en-US" sz="5100" dirty="0">
                <a:latin typeface="Times New Roman" panose="02020603050405020304" pitchFamily="18" charset="0"/>
                <a:cs typeface="Times New Roman" panose="02020603050405020304" pitchFamily="18" charset="0"/>
              </a:rPr>
              <a:t>)</a:t>
            </a:r>
          </a:p>
          <a:p>
            <a:pPr fontAlgn="base">
              <a:lnSpc>
                <a:spcPct val="120000"/>
              </a:lnSpc>
              <a:spcBef>
                <a:spcPts val="600"/>
              </a:spcBef>
            </a:pPr>
            <a:r>
              <a:rPr lang="en-US" sz="5100" b="1" dirty="0">
                <a:latin typeface="Times New Roman" panose="02020603050405020304" pitchFamily="18" charset="0"/>
                <a:cs typeface="Times New Roman" panose="02020603050405020304" pitchFamily="18" charset="0"/>
              </a:rPr>
              <a:t>Three</a:t>
            </a:r>
            <a:r>
              <a:rPr lang="en-US" sz="5100" dirty="0">
                <a:latin typeface="Times New Roman" panose="02020603050405020304" pitchFamily="18" charset="0"/>
                <a:cs typeface="Times New Roman" panose="02020603050405020304" pitchFamily="18" charset="0"/>
              </a:rPr>
              <a:t> with this deeper understanding of your emotions you can begin to shift and re-frame your thinking or move through emotions naturally</a:t>
            </a:r>
            <a:r>
              <a:rPr lang="en-US" sz="3800" dirty="0">
                <a:latin typeface="Times New Roman" panose="02020603050405020304" pitchFamily="18" charset="0"/>
                <a:cs typeface="Times New Roman" panose="02020603050405020304" pitchFamily="18" charset="0"/>
              </a:rPr>
              <a:t>.</a:t>
            </a:r>
          </a:p>
          <a:p>
            <a:pPr marL="0" indent="0">
              <a:buNone/>
            </a:pPr>
            <a:r>
              <a:rPr lang="en-US" sz="3800" dirty="0" smtClean="0">
                <a:latin typeface="Times New Roman" panose="02020603050405020304" pitchFamily="18" charset="0"/>
                <a:cs typeface="Times New Roman" panose="02020603050405020304" pitchFamily="18" charset="0"/>
              </a:rPr>
              <a:t/>
            </a:r>
            <a:br>
              <a:rPr lang="en-US" sz="3800" dirty="0" smtClean="0">
                <a:latin typeface="Times New Roman" panose="02020603050405020304" pitchFamily="18" charset="0"/>
                <a:cs typeface="Times New Roman" panose="02020603050405020304" pitchFamily="18" charset="0"/>
              </a:rPr>
            </a:br>
            <a:r>
              <a:rPr lang="en-US" dirty="0"/>
              <a:t/>
            </a:r>
            <a:br>
              <a:rPr lang="en-US" dirty="0"/>
            </a:br>
            <a:endParaRPr lang="en-US" dirty="0"/>
          </a:p>
        </p:txBody>
      </p:sp>
    </p:spTree>
    <p:extLst>
      <p:ext uri="{BB962C8B-B14F-4D97-AF65-F5344CB8AC3E}">
        <p14:creationId xmlns:p14="http://schemas.microsoft.com/office/powerpoint/2010/main" val="334133865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 Case study </a:t>
            </a:r>
            <a:endParaRPr lang="en-US" dirty="0"/>
          </a:p>
        </p:txBody>
      </p:sp>
      <p:sp>
        <p:nvSpPr>
          <p:cNvPr id="3" name="Content Placeholder 2"/>
          <p:cNvSpPr>
            <a:spLocks noGrp="1"/>
          </p:cNvSpPr>
          <p:nvPr>
            <p:ph idx="1"/>
          </p:nvPr>
        </p:nvSpPr>
        <p:spPr/>
        <p:txBody>
          <a:bodyPr/>
          <a:lstStyle/>
          <a:p>
            <a:r>
              <a:rPr lang="en-US" dirty="0"/>
              <a:t>A person’s </a:t>
            </a:r>
            <a:r>
              <a:rPr lang="en-US" dirty="0" smtClean="0"/>
              <a:t>behavior and satisfaction toward </a:t>
            </a:r>
            <a:r>
              <a:rPr lang="en-US" dirty="0"/>
              <a:t>work can be affected by a combination of personality traits, level of loyalty to one’s organization, level of immersion into one’s work and dedication to one’s </a:t>
            </a:r>
            <a:r>
              <a:rPr lang="en-US" dirty="0" smtClean="0"/>
              <a:t>profession.</a:t>
            </a:r>
          </a:p>
          <a:p>
            <a:r>
              <a:rPr lang="en-US" dirty="0" smtClean="0"/>
              <a:t>Discuss how this statement holds true  following this </a:t>
            </a:r>
            <a:r>
              <a:rPr lang="en-US" smtClean="0"/>
              <a:t>case study </a:t>
            </a:r>
            <a:r>
              <a:rPr lang="en-US" dirty="0" smtClean="0"/>
              <a:t>and prepare an assignment based </a:t>
            </a:r>
            <a:r>
              <a:rPr lang="en-US" smtClean="0"/>
              <a:t>on  </a:t>
            </a:r>
            <a:r>
              <a:rPr lang="en-US" dirty="0" smtClean="0"/>
              <a:t>case </a:t>
            </a:r>
            <a:endParaRPr lang="en-US" dirty="0"/>
          </a:p>
        </p:txBody>
      </p:sp>
    </p:spTree>
    <p:extLst>
      <p:ext uri="{BB962C8B-B14F-4D97-AF65-F5344CB8AC3E}">
        <p14:creationId xmlns:p14="http://schemas.microsoft.com/office/powerpoint/2010/main" val="217041481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0118" y="170909"/>
            <a:ext cx="11118715" cy="6434172"/>
          </a:xfrm>
        </p:spPr>
        <p:txBody>
          <a:bodyPr>
            <a:normAutofit/>
          </a:bodyPr>
          <a:lstStyle/>
          <a:p>
            <a:pPr marL="0" indent="0">
              <a:buNone/>
            </a:pPr>
            <a:r>
              <a:rPr lang="en-US" dirty="0" smtClean="0"/>
              <a:t>                          </a:t>
            </a:r>
          </a:p>
          <a:p>
            <a:pPr marL="0" indent="0" algn="ctr">
              <a:buNone/>
            </a:pPr>
            <a:r>
              <a:rPr lang="en-US" sz="3200" b="1" dirty="0" smtClean="0">
                <a:latin typeface="Times New Roman" panose="02020603050405020304" pitchFamily="18" charset="0"/>
                <a:cs typeface="Times New Roman" panose="02020603050405020304" pitchFamily="18" charset="0"/>
              </a:rPr>
              <a:t>  Assignment case study of Rahul </a:t>
            </a:r>
          </a:p>
          <a:p>
            <a:pPr marL="0" indent="0">
              <a:lnSpc>
                <a:spcPct val="160000"/>
              </a:lnSpc>
              <a:buNone/>
            </a:pP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It should be typed in 12 New times Roman</a:t>
            </a:r>
          </a:p>
          <a:p>
            <a:pPr marL="0" indent="0">
              <a:buNone/>
            </a:pPr>
            <a:r>
              <a:rPr lang="en-US" dirty="0" smtClean="0">
                <a:latin typeface="Times New Roman" panose="02020603050405020304" pitchFamily="18" charset="0"/>
                <a:cs typeface="Times New Roman" panose="02020603050405020304" pitchFamily="18" charset="0"/>
              </a:rPr>
              <a:t>First page should contain:</a:t>
            </a:r>
          </a:p>
          <a:p>
            <a:pPr marL="0" indent="0">
              <a:buNone/>
            </a:pPr>
            <a:r>
              <a:rPr lang="en-US" dirty="0" smtClean="0">
                <a:latin typeface="Times New Roman" panose="02020603050405020304" pitchFamily="18" charset="0"/>
                <a:cs typeface="Times New Roman" panose="02020603050405020304" pitchFamily="18" charset="0"/>
              </a:rPr>
              <a:t>Name of the topic</a:t>
            </a:r>
          </a:p>
          <a:p>
            <a:pPr marL="0" indent="0">
              <a:buNone/>
            </a:pPr>
            <a:r>
              <a:rPr lang="en-US" dirty="0" smtClean="0">
                <a:latin typeface="Times New Roman" panose="02020603050405020304" pitchFamily="18" charset="0"/>
                <a:cs typeface="Times New Roman" panose="02020603050405020304" pitchFamily="18" charset="0"/>
              </a:rPr>
              <a:t>Your name:</a:t>
            </a:r>
          </a:p>
          <a:p>
            <a:pPr marL="0" indent="0">
              <a:buNone/>
            </a:pPr>
            <a:r>
              <a:rPr lang="en-US" dirty="0">
                <a:latin typeface="Times New Roman" panose="02020603050405020304" pitchFamily="18" charset="0"/>
                <a:cs typeface="Times New Roman" panose="02020603050405020304" pitchFamily="18" charset="0"/>
              </a:rPr>
              <a:t>UID</a:t>
            </a: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Assignment no:</a:t>
            </a:r>
          </a:p>
          <a:p>
            <a:pPr marL="0" indent="0">
              <a:buNone/>
            </a:pPr>
            <a:r>
              <a:rPr lang="en-US" dirty="0" smtClean="0">
                <a:latin typeface="Times New Roman" panose="02020603050405020304" pitchFamily="18" charset="0"/>
                <a:cs typeface="Times New Roman" panose="02020603050405020304" pitchFamily="18" charset="0"/>
              </a:rPr>
              <a:t>Date of submission </a:t>
            </a:r>
          </a:p>
          <a:p>
            <a:pPr marL="0" indent="0">
              <a:buNone/>
            </a:pPr>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47029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2650"/>
          </a:xfrm>
        </p:spPr>
        <p:txBody>
          <a:bodyPr>
            <a:normAutofit/>
          </a:bodyPr>
          <a:lstStyle/>
          <a:p>
            <a:pPr algn="ctr"/>
            <a:r>
              <a:rPr lang="en-US" sz="3600" dirty="0" smtClean="0">
                <a:latin typeface="Times New Roman" panose="02020603050405020304" pitchFamily="18" charset="0"/>
                <a:cs typeface="Times New Roman" panose="02020603050405020304" pitchFamily="18" charset="0"/>
              </a:rPr>
              <a:t>Emotional Intelligence </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smtClean="0"/>
              <a:t>One ted talk video </a:t>
            </a:r>
            <a:r>
              <a:rPr lang="en-US" dirty="0"/>
              <a:t>: https://youtu.be/h-rRgpPbR5w</a:t>
            </a:r>
            <a:endParaRPr lang="en-US" dirty="0" smtClean="0"/>
          </a:p>
          <a:p>
            <a:r>
              <a:rPr lang="en-US" dirty="0" smtClean="0"/>
              <a:t>EQ test</a:t>
            </a:r>
          </a:p>
          <a:p>
            <a:r>
              <a:rPr lang="en-US" dirty="0" smtClean="0"/>
              <a:t>Explanation of emotional intelligence </a:t>
            </a:r>
            <a:endParaRPr lang="en-US" dirty="0"/>
          </a:p>
        </p:txBody>
      </p:sp>
    </p:spTree>
    <p:extLst>
      <p:ext uri="{BB962C8B-B14F-4D97-AF65-F5344CB8AC3E}">
        <p14:creationId xmlns:p14="http://schemas.microsoft.com/office/powerpoint/2010/main" val="37325089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460" y="83023"/>
            <a:ext cx="10515600" cy="782739"/>
          </a:xfrm>
        </p:spPr>
        <p:txBody>
          <a:bodyPr/>
          <a:lstStyle/>
          <a:p>
            <a:pPr algn="ctr"/>
            <a:r>
              <a:rPr lang="en-US" sz="3600" b="1" dirty="0" smtClean="0">
                <a:latin typeface="Times New Roman" panose="02020603050405020304" pitchFamily="18" charset="0"/>
                <a:cs typeface="Times New Roman" panose="02020603050405020304" pitchFamily="18" charset="0"/>
              </a:rPr>
              <a:t>Activity</a:t>
            </a:r>
            <a:r>
              <a:rPr lang="en-US" dirty="0" smtClean="0"/>
              <a:t> </a:t>
            </a:r>
            <a:endParaRPr lang="en-US" dirty="0"/>
          </a:p>
        </p:txBody>
      </p:sp>
      <p:sp>
        <p:nvSpPr>
          <p:cNvPr id="3" name="Content Placeholder 2"/>
          <p:cNvSpPr>
            <a:spLocks noGrp="1"/>
          </p:cNvSpPr>
          <p:nvPr>
            <p:ph idx="1"/>
          </p:nvPr>
        </p:nvSpPr>
        <p:spPr>
          <a:xfrm>
            <a:off x="371272" y="1322961"/>
            <a:ext cx="10515600" cy="4805363"/>
          </a:xfrm>
        </p:spPr>
        <p:txBody>
          <a:bodyPr>
            <a:normAutofit/>
          </a:bodyPr>
          <a:lstStyle/>
          <a:p>
            <a:pPr>
              <a:lnSpc>
                <a:spcPct val="150000"/>
              </a:lnSpc>
            </a:pPr>
            <a:r>
              <a:rPr lang="en-US" sz="2400" dirty="0" smtClean="0">
                <a:latin typeface="Times New Roman" panose="02020603050405020304" pitchFamily="18" charset="0"/>
                <a:cs typeface="Times New Roman" panose="02020603050405020304" pitchFamily="18" charset="0"/>
              </a:rPr>
              <a:t>Form a group of four to six  people and list down what do you understand by job satisfaction and what factors contribute/affect to it.</a:t>
            </a:r>
          </a:p>
          <a:p>
            <a:pPr>
              <a:lnSpc>
                <a:spcPct val="150000"/>
              </a:lnSpc>
            </a:pPr>
            <a:r>
              <a:rPr lang="en-US" sz="2400" dirty="0" smtClean="0">
                <a:latin typeface="Times New Roman" panose="02020603050405020304" pitchFamily="18" charset="0"/>
                <a:cs typeface="Times New Roman" panose="02020603050405020304" pitchFamily="18" charset="0"/>
              </a:rPr>
              <a:t>Other group list down factors contributing to job dissatisfaction/ hinder job satisfaction</a:t>
            </a:r>
            <a:r>
              <a:rPr lang="en-US" sz="2400" dirty="0">
                <a:latin typeface="Times New Roman" panose="02020603050405020304" pitchFamily="18" charset="0"/>
                <a:cs typeface="Times New Roman" panose="02020603050405020304" pitchFamily="18" charset="0"/>
              </a:rPr>
              <a:t>.</a:t>
            </a:r>
            <a:r>
              <a:rPr lang="en-US" sz="2400" dirty="0" smtClean="0">
                <a:latin typeface="Times New Roman" panose="02020603050405020304" pitchFamily="18" charset="0"/>
                <a:cs typeface="Times New Roman" panose="02020603050405020304" pitchFamily="18" charset="0"/>
              </a:rPr>
              <a:t> </a:t>
            </a:r>
          </a:p>
          <a:p>
            <a:pPr>
              <a:lnSpc>
                <a:spcPct val="150000"/>
              </a:lnSpc>
            </a:pPr>
            <a:r>
              <a:rPr lang="en-US" sz="2400" dirty="0" smtClean="0">
                <a:latin typeface="Times New Roman" panose="02020603050405020304" pitchFamily="18" charset="0"/>
                <a:cs typeface="Times New Roman" panose="02020603050405020304" pitchFamily="18" charset="0"/>
              </a:rPr>
              <a:t>One group discuss and list down how do we measure job satisfaction.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83673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857655" y="136187"/>
            <a:ext cx="10515600" cy="826851"/>
          </a:xfrm>
        </p:spPr>
        <p:txBody>
          <a:bodyPr>
            <a:normAutofit/>
          </a:bodyPr>
          <a:lstStyle/>
          <a:p>
            <a:pPr algn="ctr" eaLnBrk="1" hangingPunct="1"/>
            <a:r>
              <a:rPr lang="en-US" altLang="en-US" sz="3600" b="1" dirty="0">
                <a:latin typeface="Times New Roman" panose="02020603050405020304" pitchFamily="18" charset="0"/>
                <a:cs typeface="Times New Roman" panose="02020603050405020304" pitchFamily="18" charset="0"/>
              </a:rPr>
              <a:t>Nature of Job </a:t>
            </a:r>
            <a:r>
              <a:rPr lang="en-US" altLang="en-US" sz="3600" b="1" dirty="0" smtClean="0">
                <a:latin typeface="Times New Roman" panose="02020603050405020304" pitchFamily="18" charset="0"/>
                <a:cs typeface="Times New Roman" panose="02020603050405020304" pitchFamily="18" charset="0"/>
              </a:rPr>
              <a:t>Satisfaction: Approaches to study</a:t>
            </a:r>
            <a:endParaRPr lang="en-US" altLang="en-US" sz="3600" b="1" dirty="0">
              <a:latin typeface="Times New Roman" panose="02020603050405020304" pitchFamily="18" charset="0"/>
              <a:cs typeface="Times New Roman" panose="02020603050405020304" pitchFamily="18" charset="0"/>
            </a:endParaRPr>
          </a:p>
        </p:txBody>
      </p:sp>
      <p:sp>
        <p:nvSpPr>
          <p:cNvPr id="21507" name="Rectangle 3"/>
          <p:cNvSpPr>
            <a:spLocks noGrp="1" noChangeArrowheads="1"/>
          </p:cNvSpPr>
          <p:nvPr>
            <p:ph type="body" idx="1"/>
          </p:nvPr>
        </p:nvSpPr>
        <p:spPr>
          <a:xfrm>
            <a:off x="564204" y="1108952"/>
            <a:ext cx="10664905" cy="5340485"/>
          </a:xfrm>
        </p:spPr>
        <p:txBody>
          <a:bodyPr>
            <a:normAutofit/>
          </a:bodyPr>
          <a:lstStyle/>
          <a:p>
            <a:pPr eaLnBrk="1" hangingPunct="1">
              <a:lnSpc>
                <a:spcPct val="150000"/>
              </a:lnSpc>
            </a:pPr>
            <a:r>
              <a:rPr lang="en-US" altLang="en-US" sz="2400" dirty="0">
                <a:latin typeface="Times New Roman" panose="02020603050405020304" pitchFamily="18" charset="0"/>
                <a:cs typeface="Times New Roman" panose="02020603050405020304" pitchFamily="18" charset="0"/>
              </a:rPr>
              <a:t>Global approach: Overall satisfaction with </a:t>
            </a:r>
            <a:r>
              <a:rPr lang="en-US" altLang="en-US" sz="2400" dirty="0" smtClean="0">
                <a:latin typeface="Times New Roman" panose="02020603050405020304" pitchFamily="18" charset="0"/>
                <a:cs typeface="Times New Roman" panose="02020603050405020304" pitchFamily="18" charset="0"/>
              </a:rPr>
              <a:t>work</a:t>
            </a:r>
            <a:endParaRPr lang="en-US" altLang="en-US" sz="2400" dirty="0">
              <a:latin typeface="Times New Roman" panose="02020603050405020304" pitchFamily="18" charset="0"/>
              <a:cs typeface="Times New Roman" panose="02020603050405020304" pitchFamily="18" charset="0"/>
            </a:endParaRPr>
          </a:p>
          <a:p>
            <a:pPr eaLnBrk="1" hangingPunct="1"/>
            <a:r>
              <a:rPr lang="en-US" altLang="en-US" sz="2400" dirty="0">
                <a:latin typeface="Times New Roman" panose="02020603050405020304" pitchFamily="18" charset="0"/>
                <a:cs typeface="Times New Roman" panose="02020603050405020304" pitchFamily="18" charset="0"/>
              </a:rPr>
              <a:t>Facet approach: Satisfaction with aspects of the job</a:t>
            </a:r>
          </a:p>
          <a:p>
            <a:pPr lvl="1" eaLnBrk="1" hangingPunct="1"/>
            <a:r>
              <a:rPr lang="en-US" altLang="en-US" sz="2000" dirty="0" smtClean="0">
                <a:latin typeface="Times New Roman" panose="02020603050405020304" pitchFamily="18" charset="0"/>
                <a:cs typeface="Times New Roman" panose="02020603050405020304" pitchFamily="18" charset="0"/>
              </a:rPr>
              <a:t>Pay, Fringe benefits 			</a:t>
            </a:r>
            <a:endParaRPr lang="en-US" altLang="en-US" sz="2000" dirty="0">
              <a:latin typeface="Times New Roman" panose="02020603050405020304" pitchFamily="18" charset="0"/>
              <a:cs typeface="Times New Roman" panose="02020603050405020304" pitchFamily="18" charset="0"/>
            </a:endParaRPr>
          </a:p>
          <a:p>
            <a:pPr lvl="1" eaLnBrk="1" hangingPunct="1"/>
            <a:r>
              <a:rPr lang="en-US" altLang="en-US" sz="2000" dirty="0" smtClean="0">
                <a:latin typeface="Times New Roman" panose="02020603050405020304" pitchFamily="18" charset="0"/>
                <a:cs typeface="Times New Roman" panose="02020603050405020304" pitchFamily="18" charset="0"/>
              </a:rPr>
              <a:t>Promotion opportunities </a:t>
            </a:r>
            <a:endParaRPr lang="en-US" altLang="en-US" sz="2000" dirty="0">
              <a:latin typeface="Times New Roman" panose="02020603050405020304" pitchFamily="18" charset="0"/>
              <a:cs typeface="Times New Roman" panose="02020603050405020304" pitchFamily="18" charset="0"/>
            </a:endParaRPr>
          </a:p>
          <a:p>
            <a:pPr lvl="1" eaLnBrk="1" hangingPunct="1"/>
            <a:r>
              <a:rPr lang="en-US" altLang="en-US" sz="2000" dirty="0" smtClean="0">
                <a:latin typeface="Times New Roman" panose="02020603050405020304" pitchFamily="18" charset="0"/>
                <a:cs typeface="Times New Roman" panose="02020603050405020304" pitchFamily="18" charset="0"/>
              </a:rPr>
              <a:t>Supervision and work culture</a:t>
            </a:r>
            <a:endParaRPr lang="en-US" altLang="en-US" sz="2000" dirty="0">
              <a:latin typeface="Times New Roman" panose="02020603050405020304" pitchFamily="18" charset="0"/>
              <a:cs typeface="Times New Roman" panose="02020603050405020304" pitchFamily="18" charset="0"/>
            </a:endParaRPr>
          </a:p>
          <a:p>
            <a:pPr lvl="1" eaLnBrk="1" hangingPunct="1"/>
            <a:r>
              <a:rPr lang="en-US" altLang="en-US" sz="2000" dirty="0">
                <a:latin typeface="Times New Roman" panose="02020603050405020304" pitchFamily="18" charset="0"/>
                <a:cs typeface="Times New Roman" panose="02020603050405020304" pitchFamily="18" charset="0"/>
              </a:rPr>
              <a:t>Nature of </a:t>
            </a:r>
            <a:r>
              <a:rPr lang="en-US" altLang="en-US" dirty="0" smtClean="0">
                <a:latin typeface="Times New Roman" panose="02020603050405020304" pitchFamily="18" charset="0"/>
                <a:cs typeface="Times New Roman" panose="02020603050405020304" pitchFamily="18" charset="0"/>
              </a:rPr>
              <a:t>work</a:t>
            </a:r>
            <a:endParaRPr lang="en-US" altLang="en-US" sz="2000" dirty="0" smtClean="0">
              <a:latin typeface="Times New Roman" panose="02020603050405020304" pitchFamily="18" charset="0"/>
              <a:cs typeface="Times New Roman" panose="02020603050405020304" pitchFamily="18" charset="0"/>
            </a:endParaRPr>
          </a:p>
          <a:p>
            <a:pPr lvl="1" eaLnBrk="1" hangingPunct="1"/>
            <a:r>
              <a:rPr lang="en-US" altLang="en-US" sz="2000" dirty="0" smtClean="0">
                <a:latin typeface="Times New Roman" panose="02020603050405020304" pitchFamily="18" charset="0"/>
                <a:cs typeface="Times New Roman" panose="02020603050405020304" pitchFamily="18" charset="0"/>
              </a:rPr>
              <a:t>Coworkers and communication </a:t>
            </a:r>
          </a:p>
          <a:p>
            <a:pPr lvl="1" eaLnBrk="1" hangingPunct="1"/>
            <a:r>
              <a:rPr lang="en-US" altLang="en-US" sz="2000" dirty="0" smtClean="0">
                <a:latin typeface="Times New Roman" panose="02020603050405020304" pitchFamily="18" charset="0"/>
                <a:cs typeface="Times New Roman" panose="02020603050405020304" pitchFamily="18" charset="0"/>
              </a:rPr>
              <a:t>Job security</a:t>
            </a:r>
          </a:p>
          <a:p>
            <a:pPr eaLnBrk="1" hangingPunct="1">
              <a:lnSpc>
                <a:spcPct val="150000"/>
              </a:lnSpc>
            </a:pPr>
            <a:r>
              <a:rPr lang="en-US" altLang="en-US" sz="2400" dirty="0" smtClean="0">
                <a:latin typeface="Times New Roman" panose="02020603050405020304" pitchFamily="18" charset="0"/>
                <a:cs typeface="Times New Roman" panose="02020603050405020304" pitchFamily="18" charset="0"/>
              </a:rPr>
              <a:t>Most </a:t>
            </a:r>
            <a:r>
              <a:rPr lang="en-US" altLang="en-US" sz="2400" dirty="0">
                <a:latin typeface="Times New Roman" panose="02020603050405020304" pitchFamily="18" charset="0"/>
                <a:cs typeface="Times New Roman" panose="02020603050405020304" pitchFamily="18" charset="0"/>
              </a:rPr>
              <a:t>people like the job overall</a:t>
            </a:r>
          </a:p>
          <a:p>
            <a:pPr eaLnBrk="1" hangingPunct="1"/>
            <a:r>
              <a:rPr lang="en-US" altLang="en-US" sz="2400" dirty="0">
                <a:latin typeface="Times New Roman" panose="02020603050405020304" pitchFamily="18" charset="0"/>
                <a:cs typeface="Times New Roman" panose="02020603050405020304" pitchFamily="18" charset="0"/>
              </a:rPr>
              <a:t>Facet satisfactions vary</a:t>
            </a:r>
          </a:p>
          <a:p>
            <a:pPr lvl="1" eaLnBrk="1" hangingPunct="1"/>
            <a:r>
              <a:rPr lang="en-US" altLang="en-US" sz="2000" dirty="0">
                <a:latin typeface="Times New Roman" panose="02020603050405020304" pitchFamily="18" charset="0"/>
                <a:cs typeface="Times New Roman" panose="02020603050405020304" pitchFamily="18" charset="0"/>
              </a:rPr>
              <a:t>Highest: Nature of work</a:t>
            </a:r>
          </a:p>
          <a:p>
            <a:pPr lvl="1" eaLnBrk="1" hangingPunct="1"/>
            <a:r>
              <a:rPr lang="en-US" altLang="en-US" sz="2000" dirty="0">
                <a:latin typeface="Times New Roman" panose="02020603050405020304" pitchFamily="18" charset="0"/>
                <a:cs typeface="Times New Roman" panose="02020603050405020304" pitchFamily="18" charset="0"/>
              </a:rPr>
              <a:t>Lowest: Pay and Promotion opportunities</a:t>
            </a:r>
          </a:p>
        </p:txBody>
      </p:sp>
    </p:spTree>
    <p:extLst>
      <p:ext uri="{BB962C8B-B14F-4D97-AF65-F5344CB8AC3E}">
        <p14:creationId xmlns:p14="http://schemas.microsoft.com/office/powerpoint/2010/main" val="25128836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4284</TotalTime>
  <Words>4926</Words>
  <Application>Microsoft Office PowerPoint</Application>
  <PresentationFormat>Widescreen</PresentationFormat>
  <Paragraphs>564</Paragraphs>
  <Slides>74</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Arial</vt:lpstr>
      <vt:lpstr>Arial</vt:lpstr>
      <vt:lpstr>Calibri</vt:lpstr>
      <vt:lpstr>Calibri Light</vt:lpstr>
      <vt:lpstr>Courier New</vt:lpstr>
      <vt:lpstr>Georgia</vt:lpstr>
      <vt:lpstr>Times New Roman</vt:lpstr>
      <vt:lpstr>Wingdings</vt:lpstr>
      <vt:lpstr>Office Theme</vt:lpstr>
      <vt:lpstr>Industrial and Organizational Psychology Feelings About Work: Job Attitudes and Emotions</vt:lpstr>
      <vt:lpstr>PowerPoint Presentation</vt:lpstr>
      <vt:lpstr>PowerPoint Presentation</vt:lpstr>
      <vt:lpstr>Feelings About Work – Job Attitudes and Emotions </vt:lpstr>
      <vt:lpstr>Learning Objectives: Flow of Discussion</vt:lpstr>
      <vt:lpstr>Feelings About Work</vt:lpstr>
      <vt:lpstr>Nature of Job Satisfaction</vt:lpstr>
      <vt:lpstr>Activity </vt:lpstr>
      <vt:lpstr>Nature of Job Satisfaction: Approaches to study</vt:lpstr>
      <vt:lpstr>Nature of Job Satisfaction</vt:lpstr>
      <vt:lpstr>PowerPoint Presentation</vt:lpstr>
      <vt:lpstr>PowerPoint Presentation</vt:lpstr>
      <vt:lpstr>PowerPoint Presentation</vt:lpstr>
      <vt:lpstr>PowerPoint Presentation</vt:lpstr>
      <vt:lpstr>Mean levels of U.S. Satisfaction On the Job Satisfaction Survey (Spector 1985)</vt:lpstr>
      <vt:lpstr>Cultural values that influence Job satisfaction </vt:lpstr>
      <vt:lpstr>Assessment of Job Satisfaction</vt:lpstr>
      <vt:lpstr>Assessment of Job Satisfaction</vt:lpstr>
      <vt:lpstr>Assessment of Job Satisfaction</vt:lpstr>
      <vt:lpstr>Assessment of Job Satisfaction</vt:lpstr>
      <vt:lpstr>Antecedents of Job Satisfaction What make people like or dislike their jobs</vt:lpstr>
      <vt:lpstr>Antecedents of Job Satisfaction: Environmental  </vt:lpstr>
      <vt:lpstr>Antecedents of Job Satisfaction: Environmental  </vt:lpstr>
      <vt:lpstr>Job Characteristics Theory</vt:lpstr>
      <vt:lpstr>Antecedents of Job Satisfaction: Environmental  </vt:lpstr>
      <vt:lpstr>Antecedents of Job Satisfaction: Environmental  </vt:lpstr>
      <vt:lpstr>Antecedents of Job Satisfaction: Environmental  </vt:lpstr>
      <vt:lpstr>Antecedents of Job Satisfaction: Environmental  </vt:lpstr>
      <vt:lpstr>PowerPoint Presentation</vt:lpstr>
      <vt:lpstr>Antecedents of Job Satisfaction: Personal</vt:lpstr>
      <vt:lpstr>Antecedents of Job Satisfaction: Personal</vt:lpstr>
      <vt:lpstr>Antecedents of Job Satisfaction: Personal</vt:lpstr>
      <vt:lpstr>Antecedents of Job Satisfaction: Personal</vt:lpstr>
      <vt:lpstr>Antecedents of Job Satisfaction: Personal</vt:lpstr>
      <vt:lpstr>Antecedents of Job Satisfaction: Personal</vt:lpstr>
      <vt:lpstr>Antecedents of Job Satisfaction: Personal</vt:lpstr>
      <vt:lpstr>Antecedents of Job Satisfaction: Personal</vt:lpstr>
      <vt:lpstr>Antecedents of Job Satisfaction: Personal</vt:lpstr>
      <vt:lpstr>Country Differences In Job Satisfaction Facets On JSS</vt:lpstr>
      <vt:lpstr>Antecedents of Job Satisfaction</vt:lpstr>
      <vt:lpstr>Person-Job Fit</vt:lpstr>
      <vt:lpstr>Person-Job Fit</vt:lpstr>
      <vt:lpstr>Moderating Effect of GNS On Relationship Between Job Scope and Job Satisfaction</vt:lpstr>
      <vt:lpstr>Job Characteristics Theory</vt:lpstr>
      <vt:lpstr>PowerPoint Presentation</vt:lpstr>
      <vt:lpstr>PowerPoint Presentation</vt:lpstr>
      <vt:lpstr>Effects of Job Satisfaction</vt:lpstr>
      <vt:lpstr>Effects of Job Satisfaction </vt:lpstr>
      <vt:lpstr>Effects of Job Dissatisfaction</vt:lpstr>
      <vt:lpstr>Effects of Job Satisfaction</vt:lpstr>
      <vt:lpstr>PowerPoint Presentation</vt:lpstr>
      <vt:lpstr>Organizational Commitment</vt:lpstr>
      <vt:lpstr>Organizational Commitment</vt:lpstr>
      <vt:lpstr>Organizational Commitment- Assessment</vt:lpstr>
      <vt:lpstr>Organizational Commitment-  Other Variables</vt:lpstr>
      <vt:lpstr>Emotions and Work The word emotion comes from a French term meaning “to stir up.</vt:lpstr>
      <vt:lpstr>Emotions and Work-</vt:lpstr>
      <vt:lpstr> Emotions and Work- Implications for Organization</vt:lpstr>
      <vt:lpstr>Emotions and Work-</vt:lpstr>
      <vt:lpstr>Emotional Labor</vt:lpstr>
      <vt:lpstr>Emotional Labor</vt:lpstr>
      <vt:lpstr>Emotions Affect Attitudes and behavior at work</vt:lpstr>
      <vt:lpstr>Affective Events Theory (AET)</vt:lpstr>
      <vt:lpstr>PowerPoint Presentation</vt:lpstr>
      <vt:lpstr>Affective Events Theory (AET)</vt:lpstr>
      <vt:lpstr> Emotional Intelligence </vt:lpstr>
      <vt:lpstr>PowerPoint Presentation</vt:lpstr>
      <vt:lpstr>Why is Developing EQ Important in the Workplace?</vt:lpstr>
      <vt:lpstr> How Can You Be Happier at Work </vt:lpstr>
      <vt:lpstr>How Can You Be Happier at Work</vt:lpstr>
      <vt:lpstr>Being Mindful of What You are Feeling </vt:lpstr>
      <vt:lpstr>Assignment – Case study </vt:lpstr>
      <vt:lpstr>PowerPoint Presentation</vt:lpstr>
      <vt:lpstr>Emotional Intelligence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Industrial and Organizational Psychology Feelings About Work: Job Attitudes and Emotions</dc:title>
  <dc:creator>ADMIN</dc:creator>
  <cp:lastModifiedBy>VIBHASH</cp:lastModifiedBy>
  <cp:revision>184</cp:revision>
  <dcterms:created xsi:type="dcterms:W3CDTF">2018-07-27T12:56:53Z</dcterms:created>
  <dcterms:modified xsi:type="dcterms:W3CDTF">2021-02-24T11:07:18Z</dcterms:modified>
</cp:coreProperties>
</file>